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5.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6" r:id="rId1"/>
  </p:sldMasterIdLst>
  <p:notesMasterIdLst>
    <p:notesMasterId r:id="rId20"/>
  </p:notesMasterIdLst>
  <p:sldIdLst>
    <p:sldId id="256" r:id="rId2"/>
    <p:sldId id="257" r:id="rId3"/>
    <p:sldId id="287" r:id="rId4"/>
    <p:sldId id="273" r:id="rId5"/>
    <p:sldId id="274" r:id="rId6"/>
    <p:sldId id="275" r:id="rId7"/>
    <p:sldId id="277" r:id="rId8"/>
    <p:sldId id="279" r:id="rId9"/>
    <p:sldId id="320" r:id="rId10"/>
    <p:sldId id="321" r:id="rId11"/>
    <p:sldId id="319" r:id="rId12"/>
    <p:sldId id="284" r:id="rId13"/>
    <p:sldId id="324" r:id="rId14"/>
    <p:sldId id="328" r:id="rId15"/>
    <p:sldId id="326" r:id="rId16"/>
    <p:sldId id="325" r:id="rId17"/>
    <p:sldId id="288" r:id="rId18"/>
    <p:sldId id="327" r:id="rId19"/>
  </p:sldIdLst>
  <p:sldSz cx="9144000" cy="6858000" type="screen4x3"/>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000"/>
    <a:srgbClr val="0E5A1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045" autoAdjust="0"/>
    <p:restoredTop sz="94747"/>
  </p:normalViewPr>
  <p:slideViewPr>
    <p:cSldViewPr>
      <p:cViewPr varScale="1">
        <p:scale>
          <a:sx n="81" d="100"/>
          <a:sy n="81" d="100"/>
        </p:scale>
        <p:origin x="1478" y="58"/>
      </p:cViewPr>
      <p:guideLst>
        <p:guide orient="horz" pos="2880"/>
        <p:guide pos="2160"/>
      </p:guideLst>
    </p:cSldViewPr>
  </p:slideViewPr>
  <p:notesTextViewPr>
    <p:cViewPr>
      <p:scale>
        <a:sx n="100" d="100"/>
        <a:sy n="100" d="100"/>
      </p:scale>
      <p:origin x="0" y="0"/>
    </p:cViewPr>
  </p:notesTextViewPr>
  <p:sorterViewPr>
    <p:cViewPr>
      <p:scale>
        <a:sx n="50" d="100"/>
        <a:sy n="5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_rels/data6.xml.rels><?xml version="1.0" encoding="UTF-8" standalone="yes"?>
<Relationships xmlns="http://schemas.openxmlformats.org/package/2006/relationships"><Relationship Id="rId1" Type="http://schemas.openxmlformats.org/officeDocument/2006/relationships/image" Target="../media/image6.png"/></Relationships>
</file>

<file path=ppt/diagrams/_rels/drawing6.xml.rels><?xml version="1.0" encoding="UTF-8" standalone="yes"?>
<Relationships xmlns="http://schemas.openxmlformats.org/package/2006/relationships"><Relationship Id="rId1" Type="http://schemas.openxmlformats.org/officeDocument/2006/relationships/image" Target="../media/image6.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666263B-F2CD-47A9-9F6E-5E10063A778B}" type="doc">
      <dgm:prSet loTypeId="urn:microsoft.com/office/officeart/2005/8/layout/target3" loCatId="list" qsTypeId="urn:microsoft.com/office/officeart/2005/8/quickstyle/simple1" qsCatId="simple" csTypeId="urn:microsoft.com/office/officeart/2005/8/colors/accent1_2" csCatId="accent1" phldr="1"/>
      <dgm:spPr/>
      <dgm:t>
        <a:bodyPr/>
        <a:lstStyle/>
        <a:p>
          <a:endParaRPr lang="en-US"/>
        </a:p>
      </dgm:t>
    </dgm:pt>
    <dgm:pt modelId="{87A2D3E2-D6B8-4D0F-BF3F-1527E500C46A}">
      <dgm:prSet phldrT="[Text]"/>
      <dgm:spPr/>
      <dgm:t>
        <a:bodyPr/>
        <a:lstStyle/>
        <a:p>
          <a:r>
            <a:rPr lang="en-US" b="1" dirty="0"/>
            <a:t>storage</a:t>
          </a:r>
        </a:p>
      </dgm:t>
    </dgm:pt>
    <dgm:pt modelId="{647FD8A7-6F75-4C42-ABE6-964284F02F89}" type="parTrans" cxnId="{C93235DB-EC15-411B-AF08-27606A463B0B}">
      <dgm:prSet/>
      <dgm:spPr/>
      <dgm:t>
        <a:bodyPr/>
        <a:lstStyle/>
        <a:p>
          <a:endParaRPr lang="en-US"/>
        </a:p>
      </dgm:t>
    </dgm:pt>
    <dgm:pt modelId="{61F88FD3-349F-490F-A596-F16B2C844456}" type="sibTrans" cxnId="{C93235DB-EC15-411B-AF08-27606A463B0B}">
      <dgm:prSet/>
      <dgm:spPr/>
      <dgm:t>
        <a:bodyPr/>
        <a:lstStyle/>
        <a:p>
          <a:endParaRPr lang="en-US"/>
        </a:p>
      </dgm:t>
    </dgm:pt>
    <dgm:pt modelId="{202E29F1-6492-4654-A6D1-191AD21F7A8D}">
      <dgm:prSet phldrT="[Text]" phldr="1"/>
      <dgm:spPr/>
      <dgm:t>
        <a:bodyPr/>
        <a:lstStyle/>
        <a:p>
          <a:endParaRPr lang="en-US"/>
        </a:p>
      </dgm:t>
    </dgm:pt>
    <dgm:pt modelId="{C7BCA596-B3DA-4C02-8ECE-35B43B5DEC76}" type="parTrans" cxnId="{F84A2507-2C68-45F6-93C1-545A1E105492}">
      <dgm:prSet/>
      <dgm:spPr/>
      <dgm:t>
        <a:bodyPr/>
        <a:lstStyle/>
        <a:p>
          <a:endParaRPr lang="en-US"/>
        </a:p>
      </dgm:t>
    </dgm:pt>
    <dgm:pt modelId="{5496244A-51D5-48B5-AAAE-AD1E2A3794A2}" type="sibTrans" cxnId="{F84A2507-2C68-45F6-93C1-545A1E105492}">
      <dgm:prSet/>
      <dgm:spPr/>
      <dgm:t>
        <a:bodyPr/>
        <a:lstStyle/>
        <a:p>
          <a:endParaRPr lang="en-US"/>
        </a:p>
      </dgm:t>
    </dgm:pt>
    <dgm:pt modelId="{32AE1487-E595-479F-AD1C-D93D936C21B4}">
      <dgm:prSet phldrT="[Text]" phldr="1"/>
      <dgm:spPr/>
      <dgm:t>
        <a:bodyPr/>
        <a:lstStyle/>
        <a:p>
          <a:endParaRPr lang="en-US"/>
        </a:p>
      </dgm:t>
    </dgm:pt>
    <dgm:pt modelId="{F41B141A-5422-4271-8FAF-E5A13FDB3974}" type="parTrans" cxnId="{468480AD-F74A-4373-B3A4-8EE6C186D1B6}">
      <dgm:prSet/>
      <dgm:spPr/>
      <dgm:t>
        <a:bodyPr/>
        <a:lstStyle/>
        <a:p>
          <a:endParaRPr lang="en-US"/>
        </a:p>
      </dgm:t>
    </dgm:pt>
    <dgm:pt modelId="{393C35B9-4D41-44F5-9461-B59943281F03}" type="sibTrans" cxnId="{468480AD-F74A-4373-B3A4-8EE6C186D1B6}">
      <dgm:prSet/>
      <dgm:spPr/>
      <dgm:t>
        <a:bodyPr/>
        <a:lstStyle/>
        <a:p>
          <a:endParaRPr lang="en-US"/>
        </a:p>
      </dgm:t>
    </dgm:pt>
    <dgm:pt modelId="{CBFA48B0-0F11-4D4C-9EE5-5F2C75549636}">
      <dgm:prSet phldrT="[Text]"/>
      <dgm:spPr/>
      <dgm:t>
        <a:bodyPr/>
        <a:lstStyle/>
        <a:p>
          <a:r>
            <a:rPr lang="en-US" b="1" dirty="0"/>
            <a:t>Disruption</a:t>
          </a:r>
        </a:p>
        <a:p>
          <a:r>
            <a:rPr lang="en-US" dirty="0"/>
            <a:t>(to form </a:t>
          </a:r>
          <a:r>
            <a:rPr lang="en-US" dirty="0" err="1"/>
            <a:t>chym</a:t>
          </a:r>
          <a:r>
            <a:rPr lang="en-US" dirty="0"/>
            <a:t>) </a:t>
          </a:r>
        </a:p>
      </dgm:t>
    </dgm:pt>
    <dgm:pt modelId="{CA018455-4899-4328-9D8B-10E86D4B5AAA}" type="parTrans" cxnId="{F690577F-9941-4404-8F8C-2A9789855BFB}">
      <dgm:prSet/>
      <dgm:spPr/>
      <dgm:t>
        <a:bodyPr/>
        <a:lstStyle/>
        <a:p>
          <a:endParaRPr lang="en-US"/>
        </a:p>
      </dgm:t>
    </dgm:pt>
    <dgm:pt modelId="{CF453B41-FC13-443E-BFD1-E50D8050355D}" type="sibTrans" cxnId="{F690577F-9941-4404-8F8C-2A9789855BFB}">
      <dgm:prSet/>
      <dgm:spPr/>
      <dgm:t>
        <a:bodyPr/>
        <a:lstStyle/>
        <a:p>
          <a:endParaRPr lang="en-US"/>
        </a:p>
      </dgm:t>
    </dgm:pt>
    <dgm:pt modelId="{A0F65736-3550-4A83-B81D-31A2EA7D9572}">
      <dgm:prSet phldrT="[Text]"/>
      <dgm:spPr/>
      <dgm:t>
        <a:bodyPr/>
        <a:lstStyle/>
        <a:p>
          <a:r>
            <a:rPr lang="en-GB" dirty="0">
              <a:solidFill>
                <a:srgbClr val="FF0000"/>
              </a:solidFill>
            </a:rPr>
            <a:t>a complex of secretion </a:t>
          </a:r>
          <a:endParaRPr lang="en-US" dirty="0">
            <a:solidFill>
              <a:srgbClr val="FF0000"/>
            </a:solidFill>
          </a:endParaRPr>
        </a:p>
      </dgm:t>
    </dgm:pt>
    <dgm:pt modelId="{5ACDC142-40BF-434D-94C0-21DEDD16EDED}" type="parTrans" cxnId="{64EBEB78-F000-417A-B328-517D2367441A}">
      <dgm:prSet/>
      <dgm:spPr/>
      <dgm:t>
        <a:bodyPr/>
        <a:lstStyle/>
        <a:p>
          <a:endParaRPr lang="en-US"/>
        </a:p>
      </dgm:t>
    </dgm:pt>
    <dgm:pt modelId="{372679CF-0BDC-4C20-8E97-B783634BA461}" type="sibTrans" cxnId="{64EBEB78-F000-417A-B328-517D2367441A}">
      <dgm:prSet/>
      <dgm:spPr/>
      <dgm:t>
        <a:bodyPr/>
        <a:lstStyle/>
        <a:p>
          <a:endParaRPr lang="en-US"/>
        </a:p>
      </dgm:t>
    </dgm:pt>
    <dgm:pt modelId="{5362B8A7-1488-45A8-B593-E4CF18DFD1CF}">
      <dgm:prSet phldrT="[Text]"/>
      <dgm:spPr/>
      <dgm:t>
        <a:bodyPr/>
        <a:lstStyle/>
        <a:p>
          <a:r>
            <a:rPr lang="en-GB" dirty="0">
              <a:solidFill>
                <a:srgbClr val="FF0000"/>
              </a:solidFill>
            </a:rPr>
            <a:t>specialised motility</a:t>
          </a:r>
          <a:endParaRPr lang="en-US" dirty="0">
            <a:solidFill>
              <a:srgbClr val="FF0000"/>
            </a:solidFill>
          </a:endParaRPr>
        </a:p>
      </dgm:t>
    </dgm:pt>
    <dgm:pt modelId="{1D670EF0-1201-4B22-9688-3A0AEBFEADB4}" type="parTrans" cxnId="{988791E6-1032-4B00-A64E-096C0115E80E}">
      <dgm:prSet/>
      <dgm:spPr/>
      <dgm:t>
        <a:bodyPr/>
        <a:lstStyle/>
        <a:p>
          <a:endParaRPr lang="en-US"/>
        </a:p>
      </dgm:t>
    </dgm:pt>
    <dgm:pt modelId="{0C799AA4-25B6-4705-BD6D-ACD0AF1E0066}" type="sibTrans" cxnId="{988791E6-1032-4B00-A64E-096C0115E80E}">
      <dgm:prSet/>
      <dgm:spPr/>
      <dgm:t>
        <a:bodyPr/>
        <a:lstStyle/>
        <a:p>
          <a:endParaRPr lang="en-US"/>
        </a:p>
      </dgm:t>
    </dgm:pt>
    <dgm:pt modelId="{CE955730-EDD3-4F49-9CF7-A02DB1689FB1}" type="pres">
      <dgm:prSet presAssocID="{E666263B-F2CD-47A9-9F6E-5E10063A778B}" presName="Name0" presStyleCnt="0">
        <dgm:presLayoutVars>
          <dgm:chMax val="7"/>
          <dgm:dir/>
          <dgm:animLvl val="lvl"/>
          <dgm:resizeHandles val="exact"/>
        </dgm:presLayoutVars>
      </dgm:prSet>
      <dgm:spPr/>
    </dgm:pt>
    <dgm:pt modelId="{42378572-6AED-463B-BAD7-49006E287254}" type="pres">
      <dgm:prSet presAssocID="{87A2D3E2-D6B8-4D0F-BF3F-1527E500C46A}" presName="circle1" presStyleLbl="node1" presStyleIdx="0" presStyleCnt="2" custLinFactNeighborY="-972"/>
      <dgm:spPr/>
    </dgm:pt>
    <dgm:pt modelId="{B36A58E1-89B9-4ED6-99F8-5AADCE421F9A}" type="pres">
      <dgm:prSet presAssocID="{87A2D3E2-D6B8-4D0F-BF3F-1527E500C46A}" presName="space" presStyleCnt="0"/>
      <dgm:spPr/>
    </dgm:pt>
    <dgm:pt modelId="{ACB036B8-45D9-4419-B0A9-F811D2ECD183}" type="pres">
      <dgm:prSet presAssocID="{87A2D3E2-D6B8-4D0F-BF3F-1527E500C46A}" presName="rect1" presStyleLbl="alignAcc1" presStyleIdx="0" presStyleCnt="2" custLinFactNeighborY="-2117"/>
      <dgm:spPr/>
    </dgm:pt>
    <dgm:pt modelId="{363DD082-2A6A-43F1-9312-A7227C67809C}" type="pres">
      <dgm:prSet presAssocID="{CBFA48B0-0F11-4D4C-9EE5-5F2C75549636}" presName="vertSpace2" presStyleLbl="node1" presStyleIdx="0" presStyleCnt="2"/>
      <dgm:spPr/>
    </dgm:pt>
    <dgm:pt modelId="{C7FF4D14-9E64-4D33-90FC-D666D7B544EB}" type="pres">
      <dgm:prSet presAssocID="{CBFA48B0-0F11-4D4C-9EE5-5F2C75549636}" presName="circle2" presStyleLbl="node1" presStyleIdx="1" presStyleCnt="2"/>
      <dgm:spPr/>
    </dgm:pt>
    <dgm:pt modelId="{83274CAC-BDD0-482D-9153-B8A96E08F16E}" type="pres">
      <dgm:prSet presAssocID="{CBFA48B0-0F11-4D4C-9EE5-5F2C75549636}" presName="rect2" presStyleLbl="alignAcc1" presStyleIdx="1" presStyleCnt="2"/>
      <dgm:spPr/>
    </dgm:pt>
    <dgm:pt modelId="{265C16EC-9943-4F42-AE13-AFC51166B39B}" type="pres">
      <dgm:prSet presAssocID="{87A2D3E2-D6B8-4D0F-BF3F-1527E500C46A}" presName="rect1ParTx" presStyleLbl="alignAcc1" presStyleIdx="1" presStyleCnt="2">
        <dgm:presLayoutVars>
          <dgm:chMax val="1"/>
          <dgm:bulletEnabled val="1"/>
        </dgm:presLayoutVars>
      </dgm:prSet>
      <dgm:spPr/>
    </dgm:pt>
    <dgm:pt modelId="{95E7B83F-A312-41D4-AC21-B66043FB9B7F}" type="pres">
      <dgm:prSet presAssocID="{87A2D3E2-D6B8-4D0F-BF3F-1527E500C46A}" presName="rect1ChTx" presStyleLbl="alignAcc1" presStyleIdx="1" presStyleCnt="2">
        <dgm:presLayoutVars>
          <dgm:bulletEnabled val="1"/>
        </dgm:presLayoutVars>
      </dgm:prSet>
      <dgm:spPr/>
    </dgm:pt>
    <dgm:pt modelId="{E528D748-DD63-4EB5-B581-2BE643ACAE20}" type="pres">
      <dgm:prSet presAssocID="{CBFA48B0-0F11-4D4C-9EE5-5F2C75549636}" presName="rect2ParTx" presStyleLbl="alignAcc1" presStyleIdx="1" presStyleCnt="2">
        <dgm:presLayoutVars>
          <dgm:chMax val="1"/>
          <dgm:bulletEnabled val="1"/>
        </dgm:presLayoutVars>
      </dgm:prSet>
      <dgm:spPr/>
    </dgm:pt>
    <dgm:pt modelId="{4C5F099C-0AAE-478D-9C43-3E06B813C58D}" type="pres">
      <dgm:prSet presAssocID="{CBFA48B0-0F11-4D4C-9EE5-5F2C75549636}" presName="rect2ChTx" presStyleLbl="alignAcc1" presStyleIdx="1" presStyleCnt="2">
        <dgm:presLayoutVars>
          <dgm:bulletEnabled val="1"/>
        </dgm:presLayoutVars>
      </dgm:prSet>
      <dgm:spPr/>
    </dgm:pt>
  </dgm:ptLst>
  <dgm:cxnLst>
    <dgm:cxn modelId="{F84A2507-2C68-45F6-93C1-545A1E105492}" srcId="{87A2D3E2-D6B8-4D0F-BF3F-1527E500C46A}" destId="{202E29F1-6492-4654-A6D1-191AD21F7A8D}" srcOrd="0" destOrd="0" parTransId="{C7BCA596-B3DA-4C02-8ECE-35B43B5DEC76}" sibTransId="{5496244A-51D5-48B5-AAAE-AD1E2A3794A2}"/>
    <dgm:cxn modelId="{1B57630C-519F-4B3B-8289-63C1C8FBA047}" type="presOf" srcId="{CBFA48B0-0F11-4D4C-9EE5-5F2C75549636}" destId="{E528D748-DD63-4EB5-B581-2BE643ACAE20}" srcOrd="1" destOrd="0" presId="urn:microsoft.com/office/officeart/2005/8/layout/target3"/>
    <dgm:cxn modelId="{8D035811-CA8C-4B2D-A93B-4F9A565D696B}" type="presOf" srcId="{202E29F1-6492-4654-A6D1-191AD21F7A8D}" destId="{95E7B83F-A312-41D4-AC21-B66043FB9B7F}" srcOrd="0" destOrd="0" presId="urn:microsoft.com/office/officeart/2005/8/layout/target3"/>
    <dgm:cxn modelId="{38772913-29A5-469A-BF96-D3B79DF141C5}" type="presOf" srcId="{E666263B-F2CD-47A9-9F6E-5E10063A778B}" destId="{CE955730-EDD3-4F49-9CF7-A02DB1689FB1}" srcOrd="0" destOrd="0" presId="urn:microsoft.com/office/officeart/2005/8/layout/target3"/>
    <dgm:cxn modelId="{D63BD915-C829-460B-8A2D-D4C0A909D749}" type="presOf" srcId="{87A2D3E2-D6B8-4D0F-BF3F-1527E500C46A}" destId="{ACB036B8-45D9-4419-B0A9-F811D2ECD183}" srcOrd="0" destOrd="0" presId="urn:microsoft.com/office/officeart/2005/8/layout/target3"/>
    <dgm:cxn modelId="{9303BF16-8C0B-4B97-B9C1-9790D0958811}" type="presOf" srcId="{32AE1487-E595-479F-AD1C-D93D936C21B4}" destId="{95E7B83F-A312-41D4-AC21-B66043FB9B7F}" srcOrd="0" destOrd="1" presId="urn:microsoft.com/office/officeart/2005/8/layout/target3"/>
    <dgm:cxn modelId="{987D0117-2B70-466F-B826-1D937767EC89}" type="presOf" srcId="{87A2D3E2-D6B8-4D0F-BF3F-1527E500C46A}" destId="{265C16EC-9943-4F42-AE13-AFC51166B39B}" srcOrd="1" destOrd="0" presId="urn:microsoft.com/office/officeart/2005/8/layout/target3"/>
    <dgm:cxn modelId="{83674A2B-4B68-469D-8472-9C2150E4C19E}" type="presOf" srcId="{A0F65736-3550-4A83-B81D-31A2EA7D9572}" destId="{4C5F099C-0AAE-478D-9C43-3E06B813C58D}" srcOrd="0" destOrd="0" presId="urn:microsoft.com/office/officeart/2005/8/layout/target3"/>
    <dgm:cxn modelId="{64EBEB78-F000-417A-B328-517D2367441A}" srcId="{CBFA48B0-0F11-4D4C-9EE5-5F2C75549636}" destId="{A0F65736-3550-4A83-B81D-31A2EA7D9572}" srcOrd="0" destOrd="0" parTransId="{5ACDC142-40BF-434D-94C0-21DEDD16EDED}" sibTransId="{372679CF-0BDC-4C20-8E97-B783634BA461}"/>
    <dgm:cxn modelId="{F690577F-9941-4404-8F8C-2A9789855BFB}" srcId="{E666263B-F2CD-47A9-9F6E-5E10063A778B}" destId="{CBFA48B0-0F11-4D4C-9EE5-5F2C75549636}" srcOrd="1" destOrd="0" parTransId="{CA018455-4899-4328-9D8B-10E86D4B5AAA}" sibTransId="{CF453B41-FC13-443E-BFD1-E50D8050355D}"/>
    <dgm:cxn modelId="{468480AD-F74A-4373-B3A4-8EE6C186D1B6}" srcId="{87A2D3E2-D6B8-4D0F-BF3F-1527E500C46A}" destId="{32AE1487-E595-479F-AD1C-D93D936C21B4}" srcOrd="1" destOrd="0" parTransId="{F41B141A-5422-4271-8FAF-E5A13FDB3974}" sibTransId="{393C35B9-4D41-44F5-9461-B59943281F03}"/>
    <dgm:cxn modelId="{126FB8C8-F68E-4A96-A413-F8EABE6C6E8C}" type="presOf" srcId="{CBFA48B0-0F11-4D4C-9EE5-5F2C75549636}" destId="{83274CAC-BDD0-482D-9153-B8A96E08F16E}" srcOrd="0" destOrd="0" presId="urn:microsoft.com/office/officeart/2005/8/layout/target3"/>
    <dgm:cxn modelId="{C93235DB-EC15-411B-AF08-27606A463B0B}" srcId="{E666263B-F2CD-47A9-9F6E-5E10063A778B}" destId="{87A2D3E2-D6B8-4D0F-BF3F-1527E500C46A}" srcOrd="0" destOrd="0" parTransId="{647FD8A7-6F75-4C42-ABE6-964284F02F89}" sibTransId="{61F88FD3-349F-490F-A596-F16B2C844456}"/>
    <dgm:cxn modelId="{988791E6-1032-4B00-A64E-096C0115E80E}" srcId="{CBFA48B0-0F11-4D4C-9EE5-5F2C75549636}" destId="{5362B8A7-1488-45A8-B593-E4CF18DFD1CF}" srcOrd="1" destOrd="0" parTransId="{1D670EF0-1201-4B22-9688-3A0AEBFEADB4}" sibTransId="{0C799AA4-25B6-4705-BD6D-ACD0AF1E0066}"/>
    <dgm:cxn modelId="{6CC53DFD-73A0-4792-90DD-5F3DCFB6EE39}" type="presOf" srcId="{5362B8A7-1488-45A8-B593-E4CF18DFD1CF}" destId="{4C5F099C-0AAE-478D-9C43-3E06B813C58D}" srcOrd="0" destOrd="1" presId="urn:microsoft.com/office/officeart/2005/8/layout/target3"/>
    <dgm:cxn modelId="{3633B073-68F9-445F-AFDA-A173E8CAA243}" type="presParOf" srcId="{CE955730-EDD3-4F49-9CF7-A02DB1689FB1}" destId="{42378572-6AED-463B-BAD7-49006E287254}" srcOrd="0" destOrd="0" presId="urn:microsoft.com/office/officeart/2005/8/layout/target3"/>
    <dgm:cxn modelId="{959DA949-D20E-4D5F-98FC-A5C834BEE80F}" type="presParOf" srcId="{CE955730-EDD3-4F49-9CF7-A02DB1689FB1}" destId="{B36A58E1-89B9-4ED6-99F8-5AADCE421F9A}" srcOrd="1" destOrd="0" presId="urn:microsoft.com/office/officeart/2005/8/layout/target3"/>
    <dgm:cxn modelId="{13CCF2B4-14D5-43CB-B28E-807C66B1761C}" type="presParOf" srcId="{CE955730-EDD3-4F49-9CF7-A02DB1689FB1}" destId="{ACB036B8-45D9-4419-B0A9-F811D2ECD183}" srcOrd="2" destOrd="0" presId="urn:microsoft.com/office/officeart/2005/8/layout/target3"/>
    <dgm:cxn modelId="{2BDD7C4C-08C4-4465-9818-CA99CDFCB488}" type="presParOf" srcId="{CE955730-EDD3-4F49-9CF7-A02DB1689FB1}" destId="{363DD082-2A6A-43F1-9312-A7227C67809C}" srcOrd="3" destOrd="0" presId="urn:microsoft.com/office/officeart/2005/8/layout/target3"/>
    <dgm:cxn modelId="{6FCDCCB4-5FC0-4A70-9EB4-B75DEB8581B6}" type="presParOf" srcId="{CE955730-EDD3-4F49-9CF7-A02DB1689FB1}" destId="{C7FF4D14-9E64-4D33-90FC-D666D7B544EB}" srcOrd="4" destOrd="0" presId="urn:microsoft.com/office/officeart/2005/8/layout/target3"/>
    <dgm:cxn modelId="{F621D7BB-D33E-4216-9B8F-D77F80AB2652}" type="presParOf" srcId="{CE955730-EDD3-4F49-9CF7-A02DB1689FB1}" destId="{83274CAC-BDD0-482D-9153-B8A96E08F16E}" srcOrd="5" destOrd="0" presId="urn:microsoft.com/office/officeart/2005/8/layout/target3"/>
    <dgm:cxn modelId="{D8A6AEE8-060D-46C8-AEFF-C1CBB6654AF4}" type="presParOf" srcId="{CE955730-EDD3-4F49-9CF7-A02DB1689FB1}" destId="{265C16EC-9943-4F42-AE13-AFC51166B39B}" srcOrd="6" destOrd="0" presId="urn:microsoft.com/office/officeart/2005/8/layout/target3"/>
    <dgm:cxn modelId="{DC674EC5-88B0-424A-AAC7-2D19B8B9280D}" type="presParOf" srcId="{CE955730-EDD3-4F49-9CF7-A02DB1689FB1}" destId="{95E7B83F-A312-41D4-AC21-B66043FB9B7F}" srcOrd="7" destOrd="0" presId="urn:microsoft.com/office/officeart/2005/8/layout/target3"/>
    <dgm:cxn modelId="{72896DD0-9132-48BF-B27B-1D961C59C2C8}" type="presParOf" srcId="{CE955730-EDD3-4F49-9CF7-A02DB1689FB1}" destId="{E528D748-DD63-4EB5-B581-2BE643ACAE20}" srcOrd="8" destOrd="0" presId="urn:microsoft.com/office/officeart/2005/8/layout/target3"/>
    <dgm:cxn modelId="{BEE9D63C-B1E5-48FF-ABDA-4A5B420159D8}" type="presParOf" srcId="{CE955730-EDD3-4F49-9CF7-A02DB1689FB1}" destId="{4C5F099C-0AAE-478D-9C43-3E06B813C58D}" srcOrd="9" destOrd="0" presId="urn:microsoft.com/office/officeart/2005/8/layout/target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5C876B9-A23F-441C-A3F9-B989FE1685EB}"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A8A1C16B-E436-4441-8880-74CCDA0A1E92}">
      <dgm:prSet phldrT="[Text]" custT="1"/>
      <dgm:spPr/>
      <dgm:t>
        <a:bodyPr/>
        <a:lstStyle/>
        <a:p>
          <a:r>
            <a:rPr lang="en-US" sz="1600" b="1" dirty="0"/>
            <a:t>Digest the food</a:t>
          </a:r>
        </a:p>
      </dgm:t>
    </dgm:pt>
    <dgm:pt modelId="{36B1D8E8-D738-468F-982C-664D38683D16}" type="parTrans" cxnId="{814E6F23-A93C-43C0-B39B-2B1144F5AAEF}">
      <dgm:prSet/>
      <dgm:spPr/>
      <dgm:t>
        <a:bodyPr/>
        <a:lstStyle/>
        <a:p>
          <a:endParaRPr lang="en-US"/>
        </a:p>
      </dgm:t>
    </dgm:pt>
    <dgm:pt modelId="{0E83E249-D407-463C-A59F-DB4747CE755E}" type="sibTrans" cxnId="{814E6F23-A93C-43C0-B39B-2B1144F5AAEF}">
      <dgm:prSet/>
      <dgm:spPr/>
      <dgm:t>
        <a:bodyPr/>
        <a:lstStyle/>
        <a:p>
          <a:endParaRPr lang="en-US"/>
        </a:p>
      </dgm:t>
    </dgm:pt>
    <dgm:pt modelId="{4CD44CAB-C61B-4920-A341-0C60A0085150}">
      <dgm:prSet phldrT="[Text]" custT="1"/>
      <dgm:spPr/>
      <dgm:t>
        <a:bodyPr/>
        <a:lstStyle/>
        <a:p>
          <a:r>
            <a:rPr lang="en-US" sz="1600" b="1" dirty="0"/>
            <a:t>kills ingested bacteria</a:t>
          </a:r>
        </a:p>
      </dgm:t>
    </dgm:pt>
    <dgm:pt modelId="{704604B7-2182-4955-A62A-FB331F028E87}" type="parTrans" cxnId="{4ED6729E-4506-4F48-ACEB-2C1DCBFA59A5}">
      <dgm:prSet/>
      <dgm:spPr/>
      <dgm:t>
        <a:bodyPr/>
        <a:lstStyle/>
        <a:p>
          <a:endParaRPr lang="en-US"/>
        </a:p>
      </dgm:t>
    </dgm:pt>
    <dgm:pt modelId="{2EEA690F-3824-4D93-B350-AA657F64C481}" type="sibTrans" cxnId="{4ED6729E-4506-4F48-ACEB-2C1DCBFA59A5}">
      <dgm:prSet/>
      <dgm:spPr/>
      <dgm:t>
        <a:bodyPr/>
        <a:lstStyle/>
        <a:p>
          <a:endParaRPr lang="en-US"/>
        </a:p>
      </dgm:t>
    </dgm:pt>
    <dgm:pt modelId="{7CEA120E-87D0-40C3-A00F-27F22BDBD931}">
      <dgm:prSet phldrT="[Text]" custT="1"/>
      <dgm:spPr/>
      <dgm:t>
        <a:bodyPr/>
        <a:lstStyle/>
        <a:p>
          <a:r>
            <a:rPr lang="en-US" sz="1600" b="1" dirty="0"/>
            <a:t>converts inactive</a:t>
          </a:r>
        </a:p>
        <a:p>
          <a:r>
            <a:rPr lang="en-US" sz="1600" b="1" dirty="0"/>
            <a:t>Pepsinogen to pepsin.</a:t>
          </a:r>
        </a:p>
      </dgm:t>
    </dgm:pt>
    <dgm:pt modelId="{4F7E587B-E1D8-4596-9794-7AD0C211516D}" type="parTrans" cxnId="{DBF7FD2A-6EE1-49E9-B3BB-AA72B892625A}">
      <dgm:prSet/>
      <dgm:spPr/>
      <dgm:t>
        <a:bodyPr/>
        <a:lstStyle/>
        <a:p>
          <a:endParaRPr lang="en-US"/>
        </a:p>
      </dgm:t>
    </dgm:pt>
    <dgm:pt modelId="{47FB6176-C601-49CE-BBE7-9A470676B4A9}" type="sibTrans" cxnId="{DBF7FD2A-6EE1-49E9-B3BB-AA72B892625A}">
      <dgm:prSet/>
      <dgm:spPr/>
      <dgm:t>
        <a:bodyPr/>
        <a:lstStyle/>
        <a:p>
          <a:endParaRPr lang="en-US"/>
        </a:p>
      </dgm:t>
    </dgm:pt>
    <dgm:pt modelId="{4D705C60-C374-4A42-B8C0-27FB67303501}" type="pres">
      <dgm:prSet presAssocID="{45C876B9-A23F-441C-A3F9-B989FE1685EB}" presName="linear" presStyleCnt="0">
        <dgm:presLayoutVars>
          <dgm:dir/>
          <dgm:animLvl val="lvl"/>
          <dgm:resizeHandles val="exact"/>
        </dgm:presLayoutVars>
      </dgm:prSet>
      <dgm:spPr/>
    </dgm:pt>
    <dgm:pt modelId="{DD4AE3E5-6C8F-4D57-B200-9F3420F2169C}" type="pres">
      <dgm:prSet presAssocID="{A8A1C16B-E436-4441-8880-74CCDA0A1E92}" presName="parentLin" presStyleCnt="0"/>
      <dgm:spPr/>
    </dgm:pt>
    <dgm:pt modelId="{FE5AF0D9-24B9-44E2-91F6-57FE4BC545C7}" type="pres">
      <dgm:prSet presAssocID="{A8A1C16B-E436-4441-8880-74CCDA0A1E92}" presName="parentLeftMargin" presStyleLbl="node1" presStyleIdx="0" presStyleCnt="3"/>
      <dgm:spPr/>
    </dgm:pt>
    <dgm:pt modelId="{84A1C690-2B6D-41D7-BA88-833252F11669}" type="pres">
      <dgm:prSet presAssocID="{A8A1C16B-E436-4441-8880-74CCDA0A1E92}" presName="parentText" presStyleLbl="node1" presStyleIdx="0" presStyleCnt="3" custScaleX="124176" custScaleY="116892" custLinFactNeighborX="-1639" custLinFactNeighborY="908">
        <dgm:presLayoutVars>
          <dgm:chMax val="0"/>
          <dgm:bulletEnabled val="1"/>
        </dgm:presLayoutVars>
      </dgm:prSet>
      <dgm:spPr/>
    </dgm:pt>
    <dgm:pt modelId="{DA4762B6-4D0A-41F0-8761-1776A73A787F}" type="pres">
      <dgm:prSet presAssocID="{A8A1C16B-E436-4441-8880-74CCDA0A1E92}" presName="negativeSpace" presStyleCnt="0"/>
      <dgm:spPr/>
    </dgm:pt>
    <dgm:pt modelId="{37B5A4C9-4C78-40E7-8F76-16B6211C8B1D}" type="pres">
      <dgm:prSet presAssocID="{A8A1C16B-E436-4441-8880-74CCDA0A1E92}" presName="childText" presStyleLbl="conFgAcc1" presStyleIdx="0" presStyleCnt="3" custScaleY="116892">
        <dgm:presLayoutVars>
          <dgm:bulletEnabled val="1"/>
        </dgm:presLayoutVars>
      </dgm:prSet>
      <dgm:spPr/>
    </dgm:pt>
    <dgm:pt modelId="{A0A95EA9-9759-4569-94DD-12E837110589}" type="pres">
      <dgm:prSet presAssocID="{0E83E249-D407-463C-A59F-DB4747CE755E}" presName="spaceBetweenRectangles" presStyleCnt="0"/>
      <dgm:spPr/>
    </dgm:pt>
    <dgm:pt modelId="{E751F283-A74E-45BC-B29B-9E60B97F1574}" type="pres">
      <dgm:prSet presAssocID="{4CD44CAB-C61B-4920-A341-0C60A0085150}" presName="parentLin" presStyleCnt="0"/>
      <dgm:spPr/>
    </dgm:pt>
    <dgm:pt modelId="{74331F0C-9181-4BA2-82D2-55B07A263274}" type="pres">
      <dgm:prSet presAssocID="{4CD44CAB-C61B-4920-A341-0C60A0085150}" presName="parentLeftMargin" presStyleLbl="node1" presStyleIdx="0" presStyleCnt="3"/>
      <dgm:spPr/>
    </dgm:pt>
    <dgm:pt modelId="{E46329AE-FEE0-454B-A4A9-060AF8D49368}" type="pres">
      <dgm:prSet presAssocID="{4CD44CAB-C61B-4920-A341-0C60A0085150}" presName="parentText" presStyleLbl="node1" presStyleIdx="1" presStyleCnt="3" custScaleX="125071" custScaleY="116892" custLinFactNeighborX="-7813" custLinFactNeighborY="13470">
        <dgm:presLayoutVars>
          <dgm:chMax val="0"/>
          <dgm:bulletEnabled val="1"/>
        </dgm:presLayoutVars>
      </dgm:prSet>
      <dgm:spPr/>
    </dgm:pt>
    <dgm:pt modelId="{24BB7BB7-0CB0-426D-81C6-D8A891314F22}" type="pres">
      <dgm:prSet presAssocID="{4CD44CAB-C61B-4920-A341-0C60A0085150}" presName="negativeSpace" presStyleCnt="0"/>
      <dgm:spPr/>
    </dgm:pt>
    <dgm:pt modelId="{5255C857-AEA7-4C75-9DA9-72EF067B9DA7}" type="pres">
      <dgm:prSet presAssocID="{4CD44CAB-C61B-4920-A341-0C60A0085150}" presName="childText" presStyleLbl="conFgAcc1" presStyleIdx="1" presStyleCnt="3" custScaleY="116892">
        <dgm:presLayoutVars>
          <dgm:bulletEnabled val="1"/>
        </dgm:presLayoutVars>
      </dgm:prSet>
      <dgm:spPr/>
    </dgm:pt>
    <dgm:pt modelId="{1E7FD398-80CB-4EA2-8DD9-B65E5DFABDDF}" type="pres">
      <dgm:prSet presAssocID="{2EEA690F-3824-4D93-B350-AA657F64C481}" presName="spaceBetweenRectangles" presStyleCnt="0"/>
      <dgm:spPr/>
    </dgm:pt>
    <dgm:pt modelId="{467D4869-81DA-4FA8-976C-B865C332A2BA}" type="pres">
      <dgm:prSet presAssocID="{7CEA120E-87D0-40C3-A00F-27F22BDBD931}" presName="parentLin" presStyleCnt="0"/>
      <dgm:spPr/>
    </dgm:pt>
    <dgm:pt modelId="{5DE157FE-4C94-41AD-A183-5D1F5340C6D2}" type="pres">
      <dgm:prSet presAssocID="{7CEA120E-87D0-40C3-A00F-27F22BDBD931}" presName="parentLeftMargin" presStyleLbl="node1" presStyleIdx="1" presStyleCnt="3"/>
      <dgm:spPr/>
    </dgm:pt>
    <dgm:pt modelId="{0E3AF9E0-D95E-4549-A0FA-97424371AC47}" type="pres">
      <dgm:prSet presAssocID="{7CEA120E-87D0-40C3-A00F-27F22BDBD931}" presName="parentText" presStyleLbl="node1" presStyleIdx="2" presStyleCnt="3" custScaleX="125441" custScaleY="164885">
        <dgm:presLayoutVars>
          <dgm:chMax val="0"/>
          <dgm:bulletEnabled val="1"/>
        </dgm:presLayoutVars>
      </dgm:prSet>
      <dgm:spPr/>
    </dgm:pt>
    <dgm:pt modelId="{4659BE12-B467-4C72-A8BC-3F225E6444ED}" type="pres">
      <dgm:prSet presAssocID="{7CEA120E-87D0-40C3-A00F-27F22BDBD931}" presName="negativeSpace" presStyleCnt="0"/>
      <dgm:spPr/>
    </dgm:pt>
    <dgm:pt modelId="{C0AF74F9-C7DA-4D03-AF7C-D9FACA37E352}" type="pres">
      <dgm:prSet presAssocID="{7CEA120E-87D0-40C3-A00F-27F22BDBD931}" presName="childText" presStyleLbl="conFgAcc1" presStyleIdx="2" presStyleCnt="3" custScaleY="116892">
        <dgm:presLayoutVars>
          <dgm:bulletEnabled val="1"/>
        </dgm:presLayoutVars>
      </dgm:prSet>
      <dgm:spPr/>
    </dgm:pt>
  </dgm:ptLst>
  <dgm:cxnLst>
    <dgm:cxn modelId="{212E2A15-578B-4B0F-9F38-FE3C4975B643}" type="presOf" srcId="{4CD44CAB-C61B-4920-A341-0C60A0085150}" destId="{E46329AE-FEE0-454B-A4A9-060AF8D49368}" srcOrd="1" destOrd="0" presId="urn:microsoft.com/office/officeart/2005/8/layout/list1"/>
    <dgm:cxn modelId="{814E6F23-A93C-43C0-B39B-2B1144F5AAEF}" srcId="{45C876B9-A23F-441C-A3F9-B989FE1685EB}" destId="{A8A1C16B-E436-4441-8880-74CCDA0A1E92}" srcOrd="0" destOrd="0" parTransId="{36B1D8E8-D738-468F-982C-664D38683D16}" sibTransId="{0E83E249-D407-463C-A59F-DB4747CE755E}"/>
    <dgm:cxn modelId="{DBF7FD2A-6EE1-49E9-B3BB-AA72B892625A}" srcId="{45C876B9-A23F-441C-A3F9-B989FE1685EB}" destId="{7CEA120E-87D0-40C3-A00F-27F22BDBD931}" srcOrd="2" destOrd="0" parTransId="{4F7E587B-E1D8-4596-9794-7AD0C211516D}" sibTransId="{47FB6176-C601-49CE-BBE7-9A470676B4A9}"/>
    <dgm:cxn modelId="{1E18A678-7C1D-4299-AC3F-17345E16AC51}" type="presOf" srcId="{4CD44CAB-C61B-4920-A341-0C60A0085150}" destId="{74331F0C-9181-4BA2-82D2-55B07A263274}" srcOrd="0" destOrd="0" presId="urn:microsoft.com/office/officeart/2005/8/layout/list1"/>
    <dgm:cxn modelId="{F969C780-6D7D-4D1F-BE47-275169002425}" type="presOf" srcId="{7CEA120E-87D0-40C3-A00F-27F22BDBD931}" destId="{5DE157FE-4C94-41AD-A183-5D1F5340C6D2}" srcOrd="0" destOrd="0" presId="urn:microsoft.com/office/officeart/2005/8/layout/list1"/>
    <dgm:cxn modelId="{4ED6729E-4506-4F48-ACEB-2C1DCBFA59A5}" srcId="{45C876B9-A23F-441C-A3F9-B989FE1685EB}" destId="{4CD44CAB-C61B-4920-A341-0C60A0085150}" srcOrd="1" destOrd="0" parTransId="{704604B7-2182-4955-A62A-FB331F028E87}" sibTransId="{2EEA690F-3824-4D93-B350-AA657F64C481}"/>
    <dgm:cxn modelId="{266D8FA4-8CB3-4AF1-8412-B141F8D4420A}" type="presOf" srcId="{45C876B9-A23F-441C-A3F9-B989FE1685EB}" destId="{4D705C60-C374-4A42-B8C0-27FB67303501}" srcOrd="0" destOrd="0" presId="urn:microsoft.com/office/officeart/2005/8/layout/list1"/>
    <dgm:cxn modelId="{E9A102C2-90A7-4923-BFA2-166022215000}" type="presOf" srcId="{A8A1C16B-E436-4441-8880-74CCDA0A1E92}" destId="{FE5AF0D9-24B9-44E2-91F6-57FE4BC545C7}" srcOrd="0" destOrd="0" presId="urn:microsoft.com/office/officeart/2005/8/layout/list1"/>
    <dgm:cxn modelId="{09724AE2-3E29-4C34-8B1B-4DA684BF0C59}" type="presOf" srcId="{A8A1C16B-E436-4441-8880-74CCDA0A1E92}" destId="{84A1C690-2B6D-41D7-BA88-833252F11669}" srcOrd="1" destOrd="0" presId="urn:microsoft.com/office/officeart/2005/8/layout/list1"/>
    <dgm:cxn modelId="{D22354EC-D5B4-48A1-9832-515910668275}" type="presOf" srcId="{7CEA120E-87D0-40C3-A00F-27F22BDBD931}" destId="{0E3AF9E0-D95E-4549-A0FA-97424371AC47}" srcOrd="1" destOrd="0" presId="urn:microsoft.com/office/officeart/2005/8/layout/list1"/>
    <dgm:cxn modelId="{CB0BC461-2F7A-47A5-BC30-4602B3ED7C10}" type="presParOf" srcId="{4D705C60-C374-4A42-B8C0-27FB67303501}" destId="{DD4AE3E5-6C8F-4D57-B200-9F3420F2169C}" srcOrd="0" destOrd="0" presId="urn:microsoft.com/office/officeart/2005/8/layout/list1"/>
    <dgm:cxn modelId="{2A8BCDD4-1B23-47FB-BE88-476FE15E207D}" type="presParOf" srcId="{DD4AE3E5-6C8F-4D57-B200-9F3420F2169C}" destId="{FE5AF0D9-24B9-44E2-91F6-57FE4BC545C7}" srcOrd="0" destOrd="0" presId="urn:microsoft.com/office/officeart/2005/8/layout/list1"/>
    <dgm:cxn modelId="{FBD6C18C-5DE2-45DC-8457-09D3002F62E5}" type="presParOf" srcId="{DD4AE3E5-6C8F-4D57-B200-9F3420F2169C}" destId="{84A1C690-2B6D-41D7-BA88-833252F11669}" srcOrd="1" destOrd="0" presId="urn:microsoft.com/office/officeart/2005/8/layout/list1"/>
    <dgm:cxn modelId="{8F8820DD-977B-46FB-BC58-27A43C9B96D2}" type="presParOf" srcId="{4D705C60-C374-4A42-B8C0-27FB67303501}" destId="{DA4762B6-4D0A-41F0-8761-1776A73A787F}" srcOrd="1" destOrd="0" presId="urn:microsoft.com/office/officeart/2005/8/layout/list1"/>
    <dgm:cxn modelId="{4C46271A-F2BA-4DFE-A0DE-3DE7D01606C6}" type="presParOf" srcId="{4D705C60-C374-4A42-B8C0-27FB67303501}" destId="{37B5A4C9-4C78-40E7-8F76-16B6211C8B1D}" srcOrd="2" destOrd="0" presId="urn:microsoft.com/office/officeart/2005/8/layout/list1"/>
    <dgm:cxn modelId="{9BEEA2E4-750A-4838-B128-B6B399D7AA55}" type="presParOf" srcId="{4D705C60-C374-4A42-B8C0-27FB67303501}" destId="{A0A95EA9-9759-4569-94DD-12E837110589}" srcOrd="3" destOrd="0" presId="urn:microsoft.com/office/officeart/2005/8/layout/list1"/>
    <dgm:cxn modelId="{C9B67464-8919-4160-8E61-67FD9BF0DA88}" type="presParOf" srcId="{4D705C60-C374-4A42-B8C0-27FB67303501}" destId="{E751F283-A74E-45BC-B29B-9E60B97F1574}" srcOrd="4" destOrd="0" presId="urn:microsoft.com/office/officeart/2005/8/layout/list1"/>
    <dgm:cxn modelId="{648FC41A-A227-4A6B-ABC1-1830F408F1C1}" type="presParOf" srcId="{E751F283-A74E-45BC-B29B-9E60B97F1574}" destId="{74331F0C-9181-4BA2-82D2-55B07A263274}" srcOrd="0" destOrd="0" presId="urn:microsoft.com/office/officeart/2005/8/layout/list1"/>
    <dgm:cxn modelId="{CBDF421E-7F40-4D2D-98EB-42D3FC96AEE2}" type="presParOf" srcId="{E751F283-A74E-45BC-B29B-9E60B97F1574}" destId="{E46329AE-FEE0-454B-A4A9-060AF8D49368}" srcOrd="1" destOrd="0" presId="urn:microsoft.com/office/officeart/2005/8/layout/list1"/>
    <dgm:cxn modelId="{A0AF4150-95BB-4ADB-8F6B-7A0214600B14}" type="presParOf" srcId="{4D705C60-C374-4A42-B8C0-27FB67303501}" destId="{24BB7BB7-0CB0-426D-81C6-D8A891314F22}" srcOrd="5" destOrd="0" presId="urn:microsoft.com/office/officeart/2005/8/layout/list1"/>
    <dgm:cxn modelId="{B1316068-5372-4E25-845B-56D17F61B457}" type="presParOf" srcId="{4D705C60-C374-4A42-B8C0-27FB67303501}" destId="{5255C857-AEA7-4C75-9DA9-72EF067B9DA7}" srcOrd="6" destOrd="0" presId="urn:microsoft.com/office/officeart/2005/8/layout/list1"/>
    <dgm:cxn modelId="{CC1D11DD-196F-4A3E-B9D6-6496473A8B02}" type="presParOf" srcId="{4D705C60-C374-4A42-B8C0-27FB67303501}" destId="{1E7FD398-80CB-4EA2-8DD9-B65E5DFABDDF}" srcOrd="7" destOrd="0" presId="urn:microsoft.com/office/officeart/2005/8/layout/list1"/>
    <dgm:cxn modelId="{F5062ACA-3379-414A-9634-1C513B662BB5}" type="presParOf" srcId="{4D705C60-C374-4A42-B8C0-27FB67303501}" destId="{467D4869-81DA-4FA8-976C-B865C332A2BA}" srcOrd="8" destOrd="0" presId="urn:microsoft.com/office/officeart/2005/8/layout/list1"/>
    <dgm:cxn modelId="{2448B0B5-98F0-43ED-9521-4D28C449D72D}" type="presParOf" srcId="{467D4869-81DA-4FA8-976C-B865C332A2BA}" destId="{5DE157FE-4C94-41AD-A183-5D1F5340C6D2}" srcOrd="0" destOrd="0" presId="urn:microsoft.com/office/officeart/2005/8/layout/list1"/>
    <dgm:cxn modelId="{8CBA0F2C-CF4A-4ED3-ADFA-0EA8091A710F}" type="presParOf" srcId="{467D4869-81DA-4FA8-976C-B865C332A2BA}" destId="{0E3AF9E0-D95E-4549-A0FA-97424371AC47}" srcOrd="1" destOrd="0" presId="urn:microsoft.com/office/officeart/2005/8/layout/list1"/>
    <dgm:cxn modelId="{3D1CD0BA-25E4-4415-8C23-E8C25974F7F1}" type="presParOf" srcId="{4D705C60-C374-4A42-B8C0-27FB67303501}" destId="{4659BE12-B467-4C72-A8BC-3F225E6444ED}" srcOrd="9" destOrd="0" presId="urn:microsoft.com/office/officeart/2005/8/layout/list1"/>
    <dgm:cxn modelId="{DE715F1B-D86F-4F9B-A859-80DDF71D1EE1}" type="presParOf" srcId="{4D705C60-C374-4A42-B8C0-27FB67303501}" destId="{C0AF74F9-C7DA-4D03-AF7C-D9FACA37E352}" srcOrd="10" destOrd="0" presId="urn:microsoft.com/office/officeart/2005/8/layout/list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5C876B9-A23F-441C-A3F9-B989FE1685EB}"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A8A1C16B-E436-4441-8880-74CCDA0A1E92}">
      <dgm:prSet phldrT="[Text]" custT="1"/>
      <dgm:spPr/>
      <dgm:t>
        <a:bodyPr/>
        <a:lstStyle/>
        <a:p>
          <a:r>
            <a:rPr lang="en-US" sz="1600" b="1" dirty="0"/>
            <a:t>Pepsinogen </a:t>
          </a:r>
          <a:r>
            <a:rPr lang="en-US" sz="1600" b="1" dirty="0">
              <a:latin typeface="Calibri"/>
              <a:cs typeface="Calibri"/>
            </a:rPr>
            <a:t>→pepsin </a:t>
          </a:r>
          <a:r>
            <a:rPr lang="en-US" sz="1600" b="1" dirty="0"/>
            <a:t>protein digestion </a:t>
          </a:r>
        </a:p>
      </dgm:t>
    </dgm:pt>
    <dgm:pt modelId="{36B1D8E8-D738-468F-982C-664D38683D16}" type="parTrans" cxnId="{814E6F23-A93C-43C0-B39B-2B1144F5AAEF}">
      <dgm:prSet/>
      <dgm:spPr/>
      <dgm:t>
        <a:bodyPr/>
        <a:lstStyle/>
        <a:p>
          <a:endParaRPr lang="en-US"/>
        </a:p>
      </dgm:t>
    </dgm:pt>
    <dgm:pt modelId="{0E83E249-D407-463C-A59F-DB4747CE755E}" type="sibTrans" cxnId="{814E6F23-A93C-43C0-B39B-2B1144F5AAEF}">
      <dgm:prSet/>
      <dgm:spPr/>
      <dgm:t>
        <a:bodyPr/>
        <a:lstStyle/>
        <a:p>
          <a:endParaRPr lang="en-US"/>
        </a:p>
      </dgm:t>
    </dgm:pt>
    <dgm:pt modelId="{4CD44CAB-C61B-4920-A341-0C60A0085150}">
      <dgm:prSet phldrT="[Text]" custT="1"/>
      <dgm:spPr/>
      <dgm:t>
        <a:bodyPr/>
        <a:lstStyle/>
        <a:p>
          <a:r>
            <a:rPr lang="en-US" sz="1600" b="1" dirty="0"/>
            <a:t>Gastrin stimulates HCL secretion and gastric motility(mixing),</a:t>
          </a:r>
        </a:p>
        <a:p>
          <a:r>
            <a:rPr lang="en-US" sz="1600" b="1" dirty="0"/>
            <a:t>as well as lower GI motility (mass movements).</a:t>
          </a:r>
        </a:p>
      </dgm:t>
    </dgm:pt>
    <dgm:pt modelId="{704604B7-2182-4955-A62A-FB331F028E87}" type="parTrans" cxnId="{4ED6729E-4506-4F48-ACEB-2C1DCBFA59A5}">
      <dgm:prSet/>
      <dgm:spPr/>
      <dgm:t>
        <a:bodyPr/>
        <a:lstStyle/>
        <a:p>
          <a:endParaRPr lang="en-US"/>
        </a:p>
      </dgm:t>
    </dgm:pt>
    <dgm:pt modelId="{2EEA690F-3824-4D93-B350-AA657F64C481}" type="sibTrans" cxnId="{4ED6729E-4506-4F48-ACEB-2C1DCBFA59A5}">
      <dgm:prSet/>
      <dgm:spPr/>
      <dgm:t>
        <a:bodyPr/>
        <a:lstStyle/>
        <a:p>
          <a:endParaRPr lang="en-US"/>
        </a:p>
      </dgm:t>
    </dgm:pt>
    <dgm:pt modelId="{4D705C60-C374-4A42-B8C0-27FB67303501}" type="pres">
      <dgm:prSet presAssocID="{45C876B9-A23F-441C-A3F9-B989FE1685EB}" presName="linear" presStyleCnt="0">
        <dgm:presLayoutVars>
          <dgm:dir/>
          <dgm:animLvl val="lvl"/>
          <dgm:resizeHandles val="exact"/>
        </dgm:presLayoutVars>
      </dgm:prSet>
      <dgm:spPr/>
    </dgm:pt>
    <dgm:pt modelId="{DD4AE3E5-6C8F-4D57-B200-9F3420F2169C}" type="pres">
      <dgm:prSet presAssocID="{A8A1C16B-E436-4441-8880-74CCDA0A1E92}" presName="parentLin" presStyleCnt="0"/>
      <dgm:spPr/>
    </dgm:pt>
    <dgm:pt modelId="{FE5AF0D9-24B9-44E2-91F6-57FE4BC545C7}" type="pres">
      <dgm:prSet presAssocID="{A8A1C16B-E436-4441-8880-74CCDA0A1E92}" presName="parentLeftMargin" presStyleLbl="node1" presStyleIdx="0" presStyleCnt="2"/>
      <dgm:spPr/>
    </dgm:pt>
    <dgm:pt modelId="{84A1C690-2B6D-41D7-BA88-833252F11669}" type="pres">
      <dgm:prSet presAssocID="{A8A1C16B-E436-4441-8880-74CCDA0A1E92}" presName="parentText" presStyleLbl="node1" presStyleIdx="0" presStyleCnt="2" custScaleX="142388" custScaleY="209982" custLinFactNeighborX="-1639" custLinFactNeighborY="908">
        <dgm:presLayoutVars>
          <dgm:chMax val="0"/>
          <dgm:bulletEnabled val="1"/>
        </dgm:presLayoutVars>
      </dgm:prSet>
      <dgm:spPr/>
    </dgm:pt>
    <dgm:pt modelId="{DA4762B6-4D0A-41F0-8761-1776A73A787F}" type="pres">
      <dgm:prSet presAssocID="{A8A1C16B-E436-4441-8880-74CCDA0A1E92}" presName="negativeSpace" presStyleCnt="0"/>
      <dgm:spPr/>
    </dgm:pt>
    <dgm:pt modelId="{37B5A4C9-4C78-40E7-8F76-16B6211C8B1D}" type="pres">
      <dgm:prSet presAssocID="{A8A1C16B-E436-4441-8880-74CCDA0A1E92}" presName="childText" presStyleLbl="conFgAcc1" presStyleIdx="0" presStyleCnt="2" custScaleX="100000" custScaleY="144274">
        <dgm:presLayoutVars>
          <dgm:bulletEnabled val="1"/>
        </dgm:presLayoutVars>
      </dgm:prSet>
      <dgm:spPr/>
    </dgm:pt>
    <dgm:pt modelId="{A0A95EA9-9759-4569-94DD-12E837110589}" type="pres">
      <dgm:prSet presAssocID="{0E83E249-D407-463C-A59F-DB4747CE755E}" presName="spaceBetweenRectangles" presStyleCnt="0"/>
      <dgm:spPr/>
    </dgm:pt>
    <dgm:pt modelId="{E751F283-A74E-45BC-B29B-9E60B97F1574}" type="pres">
      <dgm:prSet presAssocID="{4CD44CAB-C61B-4920-A341-0C60A0085150}" presName="parentLin" presStyleCnt="0"/>
      <dgm:spPr/>
    </dgm:pt>
    <dgm:pt modelId="{74331F0C-9181-4BA2-82D2-55B07A263274}" type="pres">
      <dgm:prSet presAssocID="{4CD44CAB-C61B-4920-A341-0C60A0085150}" presName="parentLeftMargin" presStyleLbl="node1" presStyleIdx="0" presStyleCnt="2"/>
      <dgm:spPr/>
    </dgm:pt>
    <dgm:pt modelId="{E46329AE-FEE0-454B-A4A9-060AF8D49368}" type="pres">
      <dgm:prSet presAssocID="{4CD44CAB-C61B-4920-A341-0C60A0085150}" presName="parentText" presStyleLbl="node1" presStyleIdx="1" presStyleCnt="2" custScaleX="149729" custScaleY="637194" custLinFactNeighborX="-7903" custLinFactNeighborY="21002">
        <dgm:presLayoutVars>
          <dgm:chMax val="0"/>
          <dgm:bulletEnabled val="1"/>
        </dgm:presLayoutVars>
      </dgm:prSet>
      <dgm:spPr/>
    </dgm:pt>
    <dgm:pt modelId="{24BB7BB7-0CB0-426D-81C6-D8A891314F22}" type="pres">
      <dgm:prSet presAssocID="{4CD44CAB-C61B-4920-A341-0C60A0085150}" presName="negativeSpace" presStyleCnt="0"/>
      <dgm:spPr/>
    </dgm:pt>
    <dgm:pt modelId="{5255C857-AEA7-4C75-9DA9-72EF067B9DA7}" type="pres">
      <dgm:prSet presAssocID="{4CD44CAB-C61B-4920-A341-0C60A0085150}" presName="childText" presStyleLbl="conFgAcc1" presStyleIdx="1" presStyleCnt="2" custScaleX="100000" custScaleY="144274">
        <dgm:presLayoutVars>
          <dgm:bulletEnabled val="1"/>
        </dgm:presLayoutVars>
      </dgm:prSet>
      <dgm:spPr/>
    </dgm:pt>
  </dgm:ptLst>
  <dgm:cxnLst>
    <dgm:cxn modelId="{814E6F23-A93C-43C0-B39B-2B1144F5AAEF}" srcId="{45C876B9-A23F-441C-A3F9-B989FE1685EB}" destId="{A8A1C16B-E436-4441-8880-74CCDA0A1E92}" srcOrd="0" destOrd="0" parTransId="{36B1D8E8-D738-468F-982C-664D38683D16}" sibTransId="{0E83E249-D407-463C-A59F-DB4747CE755E}"/>
    <dgm:cxn modelId="{43425326-39DB-4087-A3B8-20E127797F99}" type="presOf" srcId="{4CD44CAB-C61B-4920-A341-0C60A0085150}" destId="{E46329AE-FEE0-454B-A4A9-060AF8D49368}" srcOrd="1" destOrd="0" presId="urn:microsoft.com/office/officeart/2005/8/layout/list1"/>
    <dgm:cxn modelId="{1B70152B-AFF0-4C67-93D5-7FE090CCF2EC}" type="presOf" srcId="{A8A1C16B-E436-4441-8880-74CCDA0A1E92}" destId="{84A1C690-2B6D-41D7-BA88-833252F11669}" srcOrd="1" destOrd="0" presId="urn:microsoft.com/office/officeart/2005/8/layout/list1"/>
    <dgm:cxn modelId="{3DCE915C-9C36-4EA3-8E7A-83645177E053}" type="presOf" srcId="{45C876B9-A23F-441C-A3F9-B989FE1685EB}" destId="{4D705C60-C374-4A42-B8C0-27FB67303501}" srcOrd="0" destOrd="0" presId="urn:microsoft.com/office/officeart/2005/8/layout/list1"/>
    <dgm:cxn modelId="{86FFBA4A-3EC2-4ADA-9837-0EED0E5F9396}" type="presOf" srcId="{4CD44CAB-C61B-4920-A341-0C60A0085150}" destId="{74331F0C-9181-4BA2-82D2-55B07A263274}" srcOrd="0" destOrd="0" presId="urn:microsoft.com/office/officeart/2005/8/layout/list1"/>
    <dgm:cxn modelId="{4FE7F483-C10A-4AEF-AFC8-C2A478A98167}" type="presOf" srcId="{A8A1C16B-E436-4441-8880-74CCDA0A1E92}" destId="{FE5AF0D9-24B9-44E2-91F6-57FE4BC545C7}" srcOrd="0" destOrd="0" presId="urn:microsoft.com/office/officeart/2005/8/layout/list1"/>
    <dgm:cxn modelId="{4ED6729E-4506-4F48-ACEB-2C1DCBFA59A5}" srcId="{45C876B9-A23F-441C-A3F9-B989FE1685EB}" destId="{4CD44CAB-C61B-4920-A341-0C60A0085150}" srcOrd="1" destOrd="0" parTransId="{704604B7-2182-4955-A62A-FB331F028E87}" sibTransId="{2EEA690F-3824-4D93-B350-AA657F64C481}"/>
    <dgm:cxn modelId="{3C92FE21-DB0B-4743-8743-44349DAF0F32}" type="presParOf" srcId="{4D705C60-C374-4A42-B8C0-27FB67303501}" destId="{DD4AE3E5-6C8F-4D57-B200-9F3420F2169C}" srcOrd="0" destOrd="0" presId="urn:microsoft.com/office/officeart/2005/8/layout/list1"/>
    <dgm:cxn modelId="{036B7E85-34FD-4616-A136-94FEFFCCF67A}" type="presParOf" srcId="{DD4AE3E5-6C8F-4D57-B200-9F3420F2169C}" destId="{FE5AF0D9-24B9-44E2-91F6-57FE4BC545C7}" srcOrd="0" destOrd="0" presId="urn:microsoft.com/office/officeart/2005/8/layout/list1"/>
    <dgm:cxn modelId="{38B168BD-A012-43A8-83DB-82032BE58C8E}" type="presParOf" srcId="{DD4AE3E5-6C8F-4D57-B200-9F3420F2169C}" destId="{84A1C690-2B6D-41D7-BA88-833252F11669}" srcOrd="1" destOrd="0" presId="urn:microsoft.com/office/officeart/2005/8/layout/list1"/>
    <dgm:cxn modelId="{9C8CAC40-4207-44E5-A42A-FD426179E64E}" type="presParOf" srcId="{4D705C60-C374-4A42-B8C0-27FB67303501}" destId="{DA4762B6-4D0A-41F0-8761-1776A73A787F}" srcOrd="1" destOrd="0" presId="urn:microsoft.com/office/officeart/2005/8/layout/list1"/>
    <dgm:cxn modelId="{2F009330-A733-41DA-A8C6-F1FE21EF70EC}" type="presParOf" srcId="{4D705C60-C374-4A42-B8C0-27FB67303501}" destId="{37B5A4C9-4C78-40E7-8F76-16B6211C8B1D}" srcOrd="2" destOrd="0" presId="urn:microsoft.com/office/officeart/2005/8/layout/list1"/>
    <dgm:cxn modelId="{2931E1BD-EBC0-4BF2-86EE-723344A13180}" type="presParOf" srcId="{4D705C60-C374-4A42-B8C0-27FB67303501}" destId="{A0A95EA9-9759-4569-94DD-12E837110589}" srcOrd="3" destOrd="0" presId="urn:microsoft.com/office/officeart/2005/8/layout/list1"/>
    <dgm:cxn modelId="{24F0A085-5764-4C97-AE8F-D62417010B08}" type="presParOf" srcId="{4D705C60-C374-4A42-B8C0-27FB67303501}" destId="{E751F283-A74E-45BC-B29B-9E60B97F1574}" srcOrd="4" destOrd="0" presId="urn:microsoft.com/office/officeart/2005/8/layout/list1"/>
    <dgm:cxn modelId="{1DDF5652-7430-46B4-926E-71E7EE3641E3}" type="presParOf" srcId="{E751F283-A74E-45BC-B29B-9E60B97F1574}" destId="{74331F0C-9181-4BA2-82D2-55B07A263274}" srcOrd="0" destOrd="0" presId="urn:microsoft.com/office/officeart/2005/8/layout/list1"/>
    <dgm:cxn modelId="{17D30113-47E5-4CEB-B8BE-C3E5C286B74D}" type="presParOf" srcId="{E751F283-A74E-45BC-B29B-9E60B97F1574}" destId="{E46329AE-FEE0-454B-A4A9-060AF8D49368}" srcOrd="1" destOrd="0" presId="urn:microsoft.com/office/officeart/2005/8/layout/list1"/>
    <dgm:cxn modelId="{1D5AEE5D-2BB9-45D4-9CF5-547DD52E78E7}" type="presParOf" srcId="{4D705C60-C374-4A42-B8C0-27FB67303501}" destId="{24BB7BB7-0CB0-426D-81C6-D8A891314F22}" srcOrd="5" destOrd="0" presId="urn:microsoft.com/office/officeart/2005/8/layout/list1"/>
    <dgm:cxn modelId="{6B699534-6AB1-4E86-AEF6-323364F0DF89}" type="presParOf" srcId="{4D705C60-C374-4A42-B8C0-27FB67303501}" destId="{5255C857-AEA7-4C75-9DA9-72EF067B9DA7}" srcOrd="6" destOrd="0" presId="urn:microsoft.com/office/officeart/2005/8/layout/list1"/>
  </dgm:cxnLst>
  <dgm:bg/>
  <dgm:whole/>
  <dgm:extLst>
    <a:ext uri="http://schemas.microsoft.com/office/drawing/2008/diagram">
      <dsp:dataModelExt xmlns:dsp="http://schemas.microsoft.com/office/drawing/2008/diagram" relId="rId15"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5C876B9-A23F-441C-A3F9-B989FE1685EB}"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11FAD3D4-3FF8-41D5-A48B-FBB676CDA4B8}">
      <dgm:prSet custT="1"/>
      <dgm:spPr/>
      <dgm:t>
        <a:bodyPr/>
        <a:lstStyle/>
        <a:p>
          <a:r>
            <a:rPr lang="en-US" sz="1400" b="1" dirty="0"/>
            <a:t>The HCO3 remains trapped in the mucus layer at the epithelial cell surface, effectively </a:t>
          </a:r>
          <a:r>
            <a:rPr lang="en-US" sz="1400" b="1" dirty="0">
              <a:solidFill>
                <a:srgbClr val="FF0000"/>
              </a:solidFill>
            </a:rPr>
            <a:t>buffering the cells from the acid environment in the lumen </a:t>
          </a:r>
        </a:p>
      </dgm:t>
    </dgm:pt>
    <dgm:pt modelId="{1947EF63-4705-4E21-8C32-E256FB050CB7}" type="parTrans" cxnId="{4854A2AB-AEB0-4468-AF54-191F6E9D5966}">
      <dgm:prSet/>
      <dgm:spPr/>
      <dgm:t>
        <a:bodyPr/>
        <a:lstStyle/>
        <a:p>
          <a:endParaRPr lang="en-US"/>
        </a:p>
      </dgm:t>
    </dgm:pt>
    <dgm:pt modelId="{1E1A3C2A-F8C5-4D99-AF54-A7E48BE4F789}" type="sibTrans" cxnId="{4854A2AB-AEB0-4468-AF54-191F6E9D5966}">
      <dgm:prSet/>
      <dgm:spPr/>
      <dgm:t>
        <a:bodyPr/>
        <a:lstStyle/>
        <a:p>
          <a:endParaRPr lang="en-US"/>
        </a:p>
      </dgm:t>
    </dgm:pt>
    <dgm:pt modelId="{4D705C60-C374-4A42-B8C0-27FB67303501}" type="pres">
      <dgm:prSet presAssocID="{45C876B9-A23F-441C-A3F9-B989FE1685EB}" presName="linear" presStyleCnt="0">
        <dgm:presLayoutVars>
          <dgm:dir/>
          <dgm:animLvl val="lvl"/>
          <dgm:resizeHandles val="exact"/>
        </dgm:presLayoutVars>
      </dgm:prSet>
      <dgm:spPr/>
    </dgm:pt>
    <dgm:pt modelId="{13EBF77B-2F17-4B96-8D06-9C717A1CA4AB}" type="pres">
      <dgm:prSet presAssocID="{11FAD3D4-3FF8-41D5-A48B-FBB676CDA4B8}" presName="parentLin" presStyleCnt="0"/>
      <dgm:spPr/>
    </dgm:pt>
    <dgm:pt modelId="{061D6491-10A0-45C4-A293-93786BB47897}" type="pres">
      <dgm:prSet presAssocID="{11FAD3D4-3FF8-41D5-A48B-FBB676CDA4B8}" presName="parentLeftMargin" presStyleLbl="node1" presStyleIdx="0" presStyleCnt="1"/>
      <dgm:spPr/>
    </dgm:pt>
    <dgm:pt modelId="{92F18275-C888-4E30-9E1E-D705DC502E36}" type="pres">
      <dgm:prSet presAssocID="{11FAD3D4-3FF8-41D5-A48B-FBB676CDA4B8}" presName="parentText" presStyleLbl="node1" presStyleIdx="0" presStyleCnt="1" custScaleX="142857" custScaleY="863004" custLinFactY="-100000" custLinFactNeighborY="-122608">
        <dgm:presLayoutVars>
          <dgm:chMax val="0"/>
          <dgm:bulletEnabled val="1"/>
        </dgm:presLayoutVars>
      </dgm:prSet>
      <dgm:spPr/>
    </dgm:pt>
    <dgm:pt modelId="{9A07A4CC-0613-44B4-B586-9D987078FFF0}" type="pres">
      <dgm:prSet presAssocID="{11FAD3D4-3FF8-41D5-A48B-FBB676CDA4B8}" presName="negativeSpace" presStyleCnt="0"/>
      <dgm:spPr/>
    </dgm:pt>
    <dgm:pt modelId="{5AEFF24C-7DE2-4F9E-BB72-1B74338BE450}" type="pres">
      <dgm:prSet presAssocID="{11FAD3D4-3FF8-41D5-A48B-FBB676CDA4B8}" presName="childText" presStyleLbl="conFgAcc1" presStyleIdx="0" presStyleCnt="1">
        <dgm:presLayoutVars>
          <dgm:bulletEnabled val="1"/>
        </dgm:presLayoutVars>
      </dgm:prSet>
      <dgm:spPr/>
    </dgm:pt>
  </dgm:ptLst>
  <dgm:cxnLst>
    <dgm:cxn modelId="{7FFDF827-D2F8-4B5B-A12D-1E69F5F37574}" type="presOf" srcId="{45C876B9-A23F-441C-A3F9-B989FE1685EB}" destId="{4D705C60-C374-4A42-B8C0-27FB67303501}" srcOrd="0" destOrd="0" presId="urn:microsoft.com/office/officeart/2005/8/layout/list1"/>
    <dgm:cxn modelId="{9E241360-86B7-4A86-9AD6-717E3D2C8316}" type="presOf" srcId="{11FAD3D4-3FF8-41D5-A48B-FBB676CDA4B8}" destId="{061D6491-10A0-45C4-A293-93786BB47897}" srcOrd="0" destOrd="0" presId="urn:microsoft.com/office/officeart/2005/8/layout/list1"/>
    <dgm:cxn modelId="{51E72E71-96E2-4DF0-B1E1-858A11918A5A}" type="presOf" srcId="{11FAD3D4-3FF8-41D5-A48B-FBB676CDA4B8}" destId="{92F18275-C888-4E30-9E1E-D705DC502E36}" srcOrd="1" destOrd="0" presId="urn:microsoft.com/office/officeart/2005/8/layout/list1"/>
    <dgm:cxn modelId="{4854A2AB-AEB0-4468-AF54-191F6E9D5966}" srcId="{45C876B9-A23F-441C-A3F9-B989FE1685EB}" destId="{11FAD3D4-3FF8-41D5-A48B-FBB676CDA4B8}" srcOrd="0" destOrd="0" parTransId="{1947EF63-4705-4E21-8C32-E256FB050CB7}" sibTransId="{1E1A3C2A-F8C5-4D99-AF54-A7E48BE4F789}"/>
    <dgm:cxn modelId="{9DDDBB39-EE92-490D-9454-BFB540ACDB47}" type="presParOf" srcId="{4D705C60-C374-4A42-B8C0-27FB67303501}" destId="{13EBF77B-2F17-4B96-8D06-9C717A1CA4AB}" srcOrd="0" destOrd="0" presId="urn:microsoft.com/office/officeart/2005/8/layout/list1"/>
    <dgm:cxn modelId="{55F41285-F18C-4B6D-83B5-84541C1556CA}" type="presParOf" srcId="{13EBF77B-2F17-4B96-8D06-9C717A1CA4AB}" destId="{061D6491-10A0-45C4-A293-93786BB47897}" srcOrd="0" destOrd="0" presId="urn:microsoft.com/office/officeart/2005/8/layout/list1"/>
    <dgm:cxn modelId="{63216D78-E5CF-4BAC-B9E4-9E680DFBAAB6}" type="presParOf" srcId="{13EBF77B-2F17-4B96-8D06-9C717A1CA4AB}" destId="{92F18275-C888-4E30-9E1E-D705DC502E36}" srcOrd="1" destOrd="0" presId="urn:microsoft.com/office/officeart/2005/8/layout/list1"/>
    <dgm:cxn modelId="{870E1F6D-7EBB-40C4-BB57-794D19DBDAD4}" type="presParOf" srcId="{4D705C60-C374-4A42-B8C0-27FB67303501}" destId="{9A07A4CC-0613-44B4-B586-9D987078FFF0}" srcOrd="1" destOrd="0" presId="urn:microsoft.com/office/officeart/2005/8/layout/list1"/>
    <dgm:cxn modelId="{FED40482-E841-4D59-B61F-5F3A54FA66CC}" type="presParOf" srcId="{4D705C60-C374-4A42-B8C0-27FB67303501}" destId="{5AEFF24C-7DE2-4F9E-BB72-1B74338BE450}" srcOrd="2" destOrd="0" presId="urn:microsoft.com/office/officeart/2005/8/layout/list1"/>
  </dgm:cxnLst>
  <dgm:bg/>
  <dgm:whole/>
  <dgm:extLst>
    <a:ext uri="http://schemas.microsoft.com/office/drawing/2008/diagram">
      <dsp:dataModelExt xmlns:dsp="http://schemas.microsoft.com/office/drawing/2008/diagram" relId="rId20"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C347FFD-73E8-425B-BDD7-AE2AE983C4F5}" type="doc">
      <dgm:prSet loTypeId="urn:microsoft.com/office/officeart/2005/8/layout/arrow6" loCatId="process" qsTypeId="urn:microsoft.com/office/officeart/2005/8/quickstyle/simple1" qsCatId="simple" csTypeId="urn:microsoft.com/office/officeart/2005/8/colors/accent1_2" csCatId="accent1" phldr="1"/>
      <dgm:spPr/>
      <dgm:t>
        <a:bodyPr/>
        <a:lstStyle/>
        <a:p>
          <a:endParaRPr lang="en-US"/>
        </a:p>
      </dgm:t>
    </dgm:pt>
    <dgm:pt modelId="{2BCD65E7-1B02-4B40-8FE1-939187B8D9A4}">
      <dgm:prSet phldrT="[Text]" custT="1"/>
      <dgm:spPr/>
      <dgm:t>
        <a:bodyPr/>
        <a:lstStyle/>
        <a:p>
          <a:pPr>
            <a:lnSpc>
              <a:spcPct val="100000"/>
            </a:lnSpc>
          </a:pPr>
          <a:r>
            <a:rPr lang="en-US" sz="2800" b="1" dirty="0">
              <a:solidFill>
                <a:srgbClr val="FFFF00"/>
              </a:solidFill>
            </a:rPr>
            <a:t>1 </a:t>
          </a:r>
          <a:r>
            <a:rPr lang="en-US" sz="2800" b="1" dirty="0" err="1">
              <a:solidFill>
                <a:srgbClr val="FFFF00"/>
              </a:solidFill>
            </a:rPr>
            <a:t>mol</a:t>
          </a:r>
          <a:r>
            <a:rPr lang="en-US" sz="2800" b="1" dirty="0">
              <a:solidFill>
                <a:srgbClr val="FFFF00"/>
              </a:solidFill>
            </a:rPr>
            <a:t> H</a:t>
          </a:r>
        </a:p>
        <a:p>
          <a:pPr>
            <a:lnSpc>
              <a:spcPct val="100000"/>
            </a:lnSpc>
          </a:pPr>
          <a:r>
            <a:rPr lang="en-US" sz="2800" b="1" dirty="0">
              <a:solidFill>
                <a:srgbClr val="FFFF00"/>
              </a:solidFill>
            </a:rPr>
            <a:t>stomach</a:t>
          </a:r>
        </a:p>
      </dgm:t>
    </dgm:pt>
    <dgm:pt modelId="{9CABED89-E794-4B2F-8CFD-9D3AF6C60F59}" type="parTrans" cxnId="{F2C0DDFF-1DAF-467C-8B42-849EF84352B9}">
      <dgm:prSet/>
      <dgm:spPr/>
      <dgm:t>
        <a:bodyPr/>
        <a:lstStyle/>
        <a:p>
          <a:endParaRPr lang="en-US"/>
        </a:p>
      </dgm:t>
    </dgm:pt>
    <dgm:pt modelId="{D5E4F36A-9DC3-42FD-9F7A-C02D217AF6D8}" type="sibTrans" cxnId="{F2C0DDFF-1DAF-467C-8B42-849EF84352B9}">
      <dgm:prSet/>
      <dgm:spPr/>
      <dgm:t>
        <a:bodyPr/>
        <a:lstStyle/>
        <a:p>
          <a:endParaRPr lang="en-US"/>
        </a:p>
      </dgm:t>
    </dgm:pt>
    <dgm:pt modelId="{DCF10E12-91E9-46C7-9C72-0662E2D0E0D1}">
      <dgm:prSet phldrT="[Text]" custT="1"/>
      <dgm:spPr/>
      <dgm:t>
        <a:bodyPr/>
        <a:lstStyle/>
        <a:p>
          <a:pPr>
            <a:lnSpc>
              <a:spcPct val="90000"/>
            </a:lnSpc>
          </a:pPr>
          <a:r>
            <a:rPr lang="en-US" sz="2800" b="1" dirty="0">
              <a:solidFill>
                <a:srgbClr val="FFFF00"/>
              </a:solidFill>
            </a:rPr>
            <a:t>1 </a:t>
          </a:r>
          <a:r>
            <a:rPr lang="en-US" sz="2800" b="1" dirty="0" err="1">
              <a:solidFill>
                <a:srgbClr val="FFFF00"/>
              </a:solidFill>
            </a:rPr>
            <a:t>mol</a:t>
          </a:r>
          <a:r>
            <a:rPr lang="en-US" sz="2800" b="1" dirty="0">
              <a:solidFill>
                <a:srgbClr val="FFFF00"/>
              </a:solidFill>
            </a:rPr>
            <a:t> HCO3</a:t>
          </a:r>
        </a:p>
        <a:p>
          <a:pPr>
            <a:lnSpc>
              <a:spcPct val="100000"/>
            </a:lnSpc>
          </a:pPr>
          <a:r>
            <a:rPr lang="en-US" sz="2800" b="1" dirty="0">
              <a:solidFill>
                <a:srgbClr val="FFFF00"/>
              </a:solidFill>
            </a:rPr>
            <a:t>blood</a:t>
          </a:r>
        </a:p>
      </dgm:t>
    </dgm:pt>
    <dgm:pt modelId="{FB180E75-4C87-4D40-B389-7603D7F9D2D5}" type="parTrans" cxnId="{6F2C99C7-F724-4172-8EA6-6CA1564D9DA7}">
      <dgm:prSet/>
      <dgm:spPr/>
      <dgm:t>
        <a:bodyPr/>
        <a:lstStyle/>
        <a:p>
          <a:endParaRPr lang="en-US"/>
        </a:p>
      </dgm:t>
    </dgm:pt>
    <dgm:pt modelId="{529A9CFB-E043-469B-A279-E25B646B11B0}" type="sibTrans" cxnId="{6F2C99C7-F724-4172-8EA6-6CA1564D9DA7}">
      <dgm:prSet/>
      <dgm:spPr/>
      <dgm:t>
        <a:bodyPr/>
        <a:lstStyle/>
        <a:p>
          <a:endParaRPr lang="en-US"/>
        </a:p>
      </dgm:t>
    </dgm:pt>
    <dgm:pt modelId="{21155432-F2DF-4488-8635-5B0904016E02}" type="pres">
      <dgm:prSet presAssocID="{9C347FFD-73E8-425B-BDD7-AE2AE983C4F5}" presName="compositeShape" presStyleCnt="0">
        <dgm:presLayoutVars>
          <dgm:chMax val="2"/>
          <dgm:dir/>
          <dgm:resizeHandles val="exact"/>
        </dgm:presLayoutVars>
      </dgm:prSet>
      <dgm:spPr/>
    </dgm:pt>
    <dgm:pt modelId="{5085942A-92B3-456F-8611-9326F7F8B8B6}" type="pres">
      <dgm:prSet presAssocID="{9C347FFD-73E8-425B-BDD7-AE2AE983C4F5}" presName="ribbon" presStyleLbl="node1" presStyleIdx="0" presStyleCnt="1"/>
      <dgm:spPr/>
    </dgm:pt>
    <dgm:pt modelId="{20A83AEA-474F-4AB6-9A6A-82CFBD3202AB}" type="pres">
      <dgm:prSet presAssocID="{9C347FFD-73E8-425B-BDD7-AE2AE983C4F5}" presName="leftArrowText" presStyleLbl="node1" presStyleIdx="0" presStyleCnt="1">
        <dgm:presLayoutVars>
          <dgm:chMax val="0"/>
          <dgm:bulletEnabled val="1"/>
        </dgm:presLayoutVars>
      </dgm:prSet>
      <dgm:spPr/>
    </dgm:pt>
    <dgm:pt modelId="{99330ABD-9329-4102-938E-C18DE2020A8E}" type="pres">
      <dgm:prSet presAssocID="{9C347FFD-73E8-425B-BDD7-AE2AE983C4F5}" presName="rightArrowText" presStyleLbl="node1" presStyleIdx="0" presStyleCnt="1" custScaleY="50704">
        <dgm:presLayoutVars>
          <dgm:chMax val="0"/>
          <dgm:bulletEnabled val="1"/>
        </dgm:presLayoutVars>
      </dgm:prSet>
      <dgm:spPr/>
    </dgm:pt>
  </dgm:ptLst>
  <dgm:cxnLst>
    <dgm:cxn modelId="{6D7E6E44-9F20-4F0A-96BC-3296B98B1370}" type="presOf" srcId="{9C347FFD-73E8-425B-BDD7-AE2AE983C4F5}" destId="{21155432-F2DF-4488-8635-5B0904016E02}" srcOrd="0" destOrd="0" presId="urn:microsoft.com/office/officeart/2005/8/layout/arrow6"/>
    <dgm:cxn modelId="{BFFB3053-DF4D-4F06-8BA0-5121F6C85FF8}" type="presOf" srcId="{2BCD65E7-1B02-4B40-8FE1-939187B8D9A4}" destId="{20A83AEA-474F-4AB6-9A6A-82CFBD3202AB}" srcOrd="0" destOrd="0" presId="urn:microsoft.com/office/officeart/2005/8/layout/arrow6"/>
    <dgm:cxn modelId="{6F2C99C7-F724-4172-8EA6-6CA1564D9DA7}" srcId="{9C347FFD-73E8-425B-BDD7-AE2AE983C4F5}" destId="{DCF10E12-91E9-46C7-9C72-0662E2D0E0D1}" srcOrd="1" destOrd="0" parTransId="{FB180E75-4C87-4D40-B389-7603D7F9D2D5}" sibTransId="{529A9CFB-E043-469B-A279-E25B646B11B0}"/>
    <dgm:cxn modelId="{521420FB-0C9F-4457-A29C-FEC92BB9AC95}" type="presOf" srcId="{DCF10E12-91E9-46C7-9C72-0662E2D0E0D1}" destId="{99330ABD-9329-4102-938E-C18DE2020A8E}" srcOrd="0" destOrd="0" presId="urn:microsoft.com/office/officeart/2005/8/layout/arrow6"/>
    <dgm:cxn modelId="{F2C0DDFF-1DAF-467C-8B42-849EF84352B9}" srcId="{9C347FFD-73E8-425B-BDD7-AE2AE983C4F5}" destId="{2BCD65E7-1B02-4B40-8FE1-939187B8D9A4}" srcOrd="0" destOrd="0" parTransId="{9CABED89-E794-4B2F-8CFD-9D3AF6C60F59}" sibTransId="{D5E4F36A-9DC3-42FD-9F7A-C02D217AF6D8}"/>
    <dgm:cxn modelId="{A26DF378-5FCC-458F-B02D-4BB2DD66495B}" type="presParOf" srcId="{21155432-F2DF-4488-8635-5B0904016E02}" destId="{5085942A-92B3-456F-8611-9326F7F8B8B6}" srcOrd="0" destOrd="0" presId="urn:microsoft.com/office/officeart/2005/8/layout/arrow6"/>
    <dgm:cxn modelId="{0ADAB1B4-2355-4C0F-BA9B-D6AEB0586E01}" type="presParOf" srcId="{21155432-F2DF-4488-8635-5B0904016E02}" destId="{20A83AEA-474F-4AB6-9A6A-82CFBD3202AB}" srcOrd="1" destOrd="0" presId="urn:microsoft.com/office/officeart/2005/8/layout/arrow6"/>
    <dgm:cxn modelId="{C4E1F9DD-A537-49A1-A2C0-410042E77E83}" type="presParOf" srcId="{21155432-F2DF-4488-8635-5B0904016E02}" destId="{99330ABD-9329-4102-938E-C18DE2020A8E}" srcOrd="2" destOrd="0" presId="urn:microsoft.com/office/officeart/2005/8/layout/arrow6"/>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2250269-4A56-4090-9ACB-88FBF0DF3FA9}" type="doc">
      <dgm:prSet loTypeId="urn:microsoft.com/office/officeart/2009/3/layout/DescendingProcess" loCatId="process" qsTypeId="urn:microsoft.com/office/officeart/2005/8/quickstyle/simple1" qsCatId="simple" csTypeId="urn:microsoft.com/office/officeart/2005/8/colors/accent1_2" csCatId="accent1" phldr="1"/>
      <dgm:spPr/>
      <dgm:t>
        <a:bodyPr/>
        <a:lstStyle/>
        <a:p>
          <a:endParaRPr lang="en-US"/>
        </a:p>
      </dgm:t>
    </dgm:pt>
    <dgm:pt modelId="{F0553FBA-DE96-45A2-93D2-FA312A1CB292}">
      <dgm:prSet phldrT="[Text]" phldr="1"/>
      <dgm:spPr/>
      <dgm:t>
        <a:bodyPr/>
        <a:lstStyle/>
        <a:p>
          <a:endParaRPr lang="en-US"/>
        </a:p>
      </dgm:t>
    </dgm:pt>
    <dgm:pt modelId="{96E0C756-FA91-407D-8E2E-5A48D018BBC7}" type="parTrans" cxnId="{F5418A90-683D-44E2-AE63-B979464B3C5C}">
      <dgm:prSet/>
      <dgm:spPr/>
      <dgm:t>
        <a:bodyPr/>
        <a:lstStyle/>
        <a:p>
          <a:endParaRPr lang="en-US"/>
        </a:p>
      </dgm:t>
    </dgm:pt>
    <dgm:pt modelId="{9ECF4A88-4678-4009-B296-A116B561219E}" type="sibTrans" cxnId="{F5418A90-683D-44E2-AE63-B979464B3C5C}">
      <dgm:prSet/>
      <dgm:spPr/>
      <dgm:t>
        <a:bodyPr/>
        <a:lstStyle/>
        <a:p>
          <a:endParaRPr lang="en-US"/>
        </a:p>
      </dgm:t>
    </dgm:pt>
    <dgm:pt modelId="{4FE08BCC-371D-4845-BC2E-E74F91AC667F}">
      <dgm:prSet phldrT="[Text]" custT="1"/>
      <dgm:spPr/>
      <dgm:t>
        <a:bodyPr/>
        <a:lstStyle/>
        <a:p>
          <a:r>
            <a:rPr lang="en-US" sz="2400" b="1" dirty="0"/>
            <a:t>Re-secreted through</a:t>
          </a:r>
        </a:p>
      </dgm:t>
    </dgm:pt>
    <dgm:pt modelId="{6640B8B8-CC02-4C9C-9746-47B7279E66B0}" type="parTrans" cxnId="{FA9BF264-0AF1-43C1-898A-C8EFF9FF5EEA}">
      <dgm:prSet/>
      <dgm:spPr/>
      <dgm:t>
        <a:bodyPr/>
        <a:lstStyle/>
        <a:p>
          <a:endParaRPr lang="en-US"/>
        </a:p>
      </dgm:t>
    </dgm:pt>
    <dgm:pt modelId="{BE34E219-97D7-40EE-AB6E-0B645CA91908}" type="sibTrans" cxnId="{FA9BF264-0AF1-43C1-898A-C8EFF9FF5EEA}">
      <dgm:prSet/>
      <dgm:spPr/>
      <dgm:t>
        <a:bodyPr/>
        <a:lstStyle/>
        <a:p>
          <a:endParaRPr lang="en-US"/>
        </a:p>
      </dgm:t>
    </dgm:pt>
    <dgm:pt modelId="{95FE5826-50F7-4CFD-82C3-289C7E9A37EE}">
      <dgm:prSet phldrT="[Text]" phldr="1"/>
      <dgm:spPr/>
      <dgm:t>
        <a:bodyPr/>
        <a:lstStyle/>
        <a:p>
          <a:endParaRPr lang="en-US"/>
        </a:p>
      </dgm:t>
    </dgm:pt>
    <dgm:pt modelId="{99A65AA3-778D-4EE5-A5D9-42E1C87D4427}" type="parTrans" cxnId="{1396D6D1-1952-4C91-A9F2-C7E303C2AF82}">
      <dgm:prSet/>
      <dgm:spPr/>
      <dgm:t>
        <a:bodyPr/>
        <a:lstStyle/>
        <a:p>
          <a:endParaRPr lang="en-US"/>
        </a:p>
      </dgm:t>
    </dgm:pt>
    <dgm:pt modelId="{CEEDA908-7513-40EF-9C05-56C13E8B6E0E}" type="sibTrans" cxnId="{1396D6D1-1952-4C91-A9F2-C7E303C2AF82}">
      <dgm:prSet/>
      <dgm:spPr/>
      <dgm:t>
        <a:bodyPr/>
        <a:lstStyle/>
        <a:p>
          <a:endParaRPr lang="en-US"/>
        </a:p>
      </dgm:t>
    </dgm:pt>
    <dgm:pt modelId="{18344E0B-FB28-4A6F-988F-ADDDF0B0BF91}">
      <dgm:prSet phldrT="[Text]" phldr="1"/>
      <dgm:spPr>
        <a:blipFill rotWithShape="0">
          <a:blip xmlns:r="http://schemas.openxmlformats.org/officeDocument/2006/relationships" r:embed="rId1"/>
          <a:stretch>
            <a:fillRect/>
          </a:stretch>
        </a:blipFill>
      </dgm:spPr>
      <dgm:t>
        <a:bodyPr/>
        <a:lstStyle/>
        <a:p>
          <a:endParaRPr lang="en-US" dirty="0"/>
        </a:p>
      </dgm:t>
    </dgm:pt>
    <dgm:pt modelId="{1DFAF7DC-5068-46C5-B258-3C9FD8C0E679}" type="parTrans" cxnId="{1EB513EF-4E71-4221-AE69-411CDCEB9025}">
      <dgm:prSet/>
      <dgm:spPr/>
      <dgm:t>
        <a:bodyPr/>
        <a:lstStyle/>
        <a:p>
          <a:endParaRPr lang="en-US"/>
        </a:p>
      </dgm:t>
    </dgm:pt>
    <dgm:pt modelId="{AA118299-657E-4708-BB97-B66B518C5367}" type="sibTrans" cxnId="{1EB513EF-4E71-4221-AE69-411CDCEB9025}">
      <dgm:prSet/>
      <dgm:spPr/>
      <dgm:t>
        <a:bodyPr/>
        <a:lstStyle/>
        <a:p>
          <a:endParaRPr lang="en-US"/>
        </a:p>
      </dgm:t>
    </dgm:pt>
    <dgm:pt modelId="{C09784D8-3366-46EC-AF35-3947CFDB0183}" type="pres">
      <dgm:prSet presAssocID="{32250269-4A56-4090-9ACB-88FBF0DF3FA9}" presName="Name0" presStyleCnt="0">
        <dgm:presLayoutVars>
          <dgm:chMax val="7"/>
          <dgm:chPref val="5"/>
        </dgm:presLayoutVars>
      </dgm:prSet>
      <dgm:spPr/>
    </dgm:pt>
    <dgm:pt modelId="{F6B46BB9-5061-4F7A-B4C4-D23A04248717}" type="pres">
      <dgm:prSet presAssocID="{32250269-4A56-4090-9ACB-88FBF0DF3FA9}" presName="arrowNode" presStyleLbl="node1" presStyleIdx="0" presStyleCnt="1" custAng="5260112"/>
      <dgm:spPr/>
    </dgm:pt>
    <dgm:pt modelId="{8068A7F9-3CF7-48E2-8A1B-BCA84709E849}" type="pres">
      <dgm:prSet presAssocID="{F0553FBA-DE96-45A2-93D2-FA312A1CB292}" presName="txNode1" presStyleLbl="revTx" presStyleIdx="0" presStyleCnt="4">
        <dgm:presLayoutVars>
          <dgm:bulletEnabled val="1"/>
        </dgm:presLayoutVars>
      </dgm:prSet>
      <dgm:spPr/>
    </dgm:pt>
    <dgm:pt modelId="{E2ECE824-5C12-4801-9DB7-CD39F838533C}" type="pres">
      <dgm:prSet presAssocID="{4FE08BCC-371D-4845-BC2E-E74F91AC667F}" presName="txNode2" presStyleLbl="revTx" presStyleIdx="1" presStyleCnt="4" custScaleX="181475" custLinFactNeighborX="1643" custLinFactNeighborY="48356">
        <dgm:presLayoutVars>
          <dgm:bulletEnabled val="1"/>
        </dgm:presLayoutVars>
      </dgm:prSet>
      <dgm:spPr/>
    </dgm:pt>
    <dgm:pt modelId="{A7760120-A253-4EA7-8495-0517908F7CCA}" type="pres">
      <dgm:prSet presAssocID="{BE34E219-97D7-40EE-AB6E-0B645CA91908}" presName="dotNode2" presStyleCnt="0"/>
      <dgm:spPr/>
    </dgm:pt>
    <dgm:pt modelId="{82A237EB-A24C-433D-B029-23F875D54237}" type="pres">
      <dgm:prSet presAssocID="{BE34E219-97D7-40EE-AB6E-0B645CA91908}" presName="dotRepeatNode" presStyleLbl="fgShp" presStyleIdx="0" presStyleCnt="2"/>
      <dgm:spPr/>
    </dgm:pt>
    <dgm:pt modelId="{5F90B3D8-EB74-490C-854E-012E92418813}" type="pres">
      <dgm:prSet presAssocID="{95FE5826-50F7-4CFD-82C3-289C7E9A37EE}" presName="txNode3" presStyleLbl="revTx" presStyleIdx="2" presStyleCnt="4">
        <dgm:presLayoutVars>
          <dgm:bulletEnabled val="1"/>
        </dgm:presLayoutVars>
      </dgm:prSet>
      <dgm:spPr/>
    </dgm:pt>
    <dgm:pt modelId="{E97F57C1-269B-4160-B9FF-F2CF92560027}" type="pres">
      <dgm:prSet presAssocID="{CEEDA908-7513-40EF-9C05-56C13E8B6E0E}" presName="dotNode3" presStyleCnt="0"/>
      <dgm:spPr/>
    </dgm:pt>
    <dgm:pt modelId="{EA991D1F-47C0-496C-8E66-9DE6D3EB36F8}" type="pres">
      <dgm:prSet presAssocID="{CEEDA908-7513-40EF-9C05-56C13E8B6E0E}" presName="dotRepeatNode" presStyleLbl="fgShp" presStyleIdx="1" presStyleCnt="2"/>
      <dgm:spPr/>
    </dgm:pt>
    <dgm:pt modelId="{D0726CF2-A848-4BCF-8D63-3AE951060E18}" type="pres">
      <dgm:prSet presAssocID="{18344E0B-FB28-4A6F-988F-ADDDF0B0BF91}" presName="txNode4" presStyleLbl="revTx" presStyleIdx="3" presStyleCnt="4" custScaleX="126041" custScaleY="245085" custLinFactNeighborX="32270">
        <dgm:presLayoutVars>
          <dgm:bulletEnabled val="1"/>
        </dgm:presLayoutVars>
      </dgm:prSet>
      <dgm:spPr/>
    </dgm:pt>
  </dgm:ptLst>
  <dgm:cxnLst>
    <dgm:cxn modelId="{808D1425-AF9D-43BE-BAB7-078375D43D89}" type="presOf" srcId="{BE34E219-97D7-40EE-AB6E-0B645CA91908}" destId="{82A237EB-A24C-433D-B029-23F875D54237}" srcOrd="0" destOrd="0" presId="urn:microsoft.com/office/officeart/2009/3/layout/DescendingProcess"/>
    <dgm:cxn modelId="{FA9BF264-0AF1-43C1-898A-C8EFF9FF5EEA}" srcId="{32250269-4A56-4090-9ACB-88FBF0DF3FA9}" destId="{4FE08BCC-371D-4845-BC2E-E74F91AC667F}" srcOrd="1" destOrd="0" parTransId="{6640B8B8-CC02-4C9C-9746-47B7279E66B0}" sibTransId="{BE34E219-97D7-40EE-AB6E-0B645CA91908}"/>
    <dgm:cxn modelId="{8BAF4B75-4D7C-452F-9292-E0A86CC1DD2A}" type="presOf" srcId="{95FE5826-50F7-4CFD-82C3-289C7E9A37EE}" destId="{5F90B3D8-EB74-490C-854E-012E92418813}" srcOrd="0" destOrd="0" presId="urn:microsoft.com/office/officeart/2009/3/layout/DescendingProcess"/>
    <dgm:cxn modelId="{D9037979-F696-4475-954F-48B404423B21}" type="presOf" srcId="{CEEDA908-7513-40EF-9C05-56C13E8B6E0E}" destId="{EA991D1F-47C0-496C-8E66-9DE6D3EB36F8}" srcOrd="0" destOrd="0" presId="urn:microsoft.com/office/officeart/2009/3/layout/DescendingProcess"/>
    <dgm:cxn modelId="{41EAEB84-16F2-4FDE-92AF-933222E05FEB}" type="presOf" srcId="{F0553FBA-DE96-45A2-93D2-FA312A1CB292}" destId="{8068A7F9-3CF7-48E2-8A1B-BCA84709E849}" srcOrd="0" destOrd="0" presId="urn:microsoft.com/office/officeart/2009/3/layout/DescendingProcess"/>
    <dgm:cxn modelId="{37488D88-CE12-47BB-B0CE-623382BED6E7}" type="presOf" srcId="{32250269-4A56-4090-9ACB-88FBF0DF3FA9}" destId="{C09784D8-3366-46EC-AF35-3947CFDB0183}" srcOrd="0" destOrd="0" presId="urn:microsoft.com/office/officeart/2009/3/layout/DescendingProcess"/>
    <dgm:cxn modelId="{F5418A90-683D-44E2-AE63-B979464B3C5C}" srcId="{32250269-4A56-4090-9ACB-88FBF0DF3FA9}" destId="{F0553FBA-DE96-45A2-93D2-FA312A1CB292}" srcOrd="0" destOrd="0" parTransId="{96E0C756-FA91-407D-8E2E-5A48D018BBC7}" sibTransId="{9ECF4A88-4678-4009-B296-A116B561219E}"/>
    <dgm:cxn modelId="{1396D6D1-1952-4C91-A9F2-C7E303C2AF82}" srcId="{32250269-4A56-4090-9ACB-88FBF0DF3FA9}" destId="{95FE5826-50F7-4CFD-82C3-289C7E9A37EE}" srcOrd="2" destOrd="0" parTransId="{99A65AA3-778D-4EE5-A5D9-42E1C87D4427}" sibTransId="{CEEDA908-7513-40EF-9C05-56C13E8B6E0E}"/>
    <dgm:cxn modelId="{195294D6-CD3B-477F-8ACF-AB5CA9EEEE42}" type="presOf" srcId="{4FE08BCC-371D-4845-BC2E-E74F91AC667F}" destId="{E2ECE824-5C12-4801-9DB7-CD39F838533C}" srcOrd="0" destOrd="0" presId="urn:microsoft.com/office/officeart/2009/3/layout/DescendingProcess"/>
    <dgm:cxn modelId="{763A66E2-02B2-4EB6-8F55-9CF697252AC9}" type="presOf" srcId="{18344E0B-FB28-4A6F-988F-ADDDF0B0BF91}" destId="{D0726CF2-A848-4BCF-8D63-3AE951060E18}" srcOrd="0" destOrd="0" presId="urn:microsoft.com/office/officeart/2009/3/layout/DescendingProcess"/>
    <dgm:cxn modelId="{1EB513EF-4E71-4221-AE69-411CDCEB9025}" srcId="{32250269-4A56-4090-9ACB-88FBF0DF3FA9}" destId="{18344E0B-FB28-4A6F-988F-ADDDF0B0BF91}" srcOrd="3" destOrd="0" parTransId="{1DFAF7DC-5068-46C5-B258-3C9FD8C0E679}" sibTransId="{AA118299-657E-4708-BB97-B66B518C5367}"/>
    <dgm:cxn modelId="{6F3C5F9C-B08C-4B64-B14B-C133A4BBDACD}" type="presParOf" srcId="{C09784D8-3366-46EC-AF35-3947CFDB0183}" destId="{F6B46BB9-5061-4F7A-B4C4-D23A04248717}" srcOrd="0" destOrd="0" presId="urn:microsoft.com/office/officeart/2009/3/layout/DescendingProcess"/>
    <dgm:cxn modelId="{26D15D06-165E-45CE-B210-E95E31D00EBC}" type="presParOf" srcId="{C09784D8-3366-46EC-AF35-3947CFDB0183}" destId="{8068A7F9-3CF7-48E2-8A1B-BCA84709E849}" srcOrd="1" destOrd="0" presId="urn:microsoft.com/office/officeart/2009/3/layout/DescendingProcess"/>
    <dgm:cxn modelId="{34781519-18D9-4A19-BBBE-5F79BDC3E07F}" type="presParOf" srcId="{C09784D8-3366-46EC-AF35-3947CFDB0183}" destId="{E2ECE824-5C12-4801-9DB7-CD39F838533C}" srcOrd="2" destOrd="0" presId="urn:microsoft.com/office/officeart/2009/3/layout/DescendingProcess"/>
    <dgm:cxn modelId="{FADB4128-006D-4673-8AFB-CA11A6D3DF2A}" type="presParOf" srcId="{C09784D8-3366-46EC-AF35-3947CFDB0183}" destId="{A7760120-A253-4EA7-8495-0517908F7CCA}" srcOrd="3" destOrd="0" presId="urn:microsoft.com/office/officeart/2009/3/layout/DescendingProcess"/>
    <dgm:cxn modelId="{8476A974-5055-4F52-9332-1D22085A43D3}" type="presParOf" srcId="{A7760120-A253-4EA7-8495-0517908F7CCA}" destId="{82A237EB-A24C-433D-B029-23F875D54237}" srcOrd="0" destOrd="0" presId="urn:microsoft.com/office/officeart/2009/3/layout/DescendingProcess"/>
    <dgm:cxn modelId="{3B338EA2-5BC3-4ED2-A2D2-2E85DB4D46A6}" type="presParOf" srcId="{C09784D8-3366-46EC-AF35-3947CFDB0183}" destId="{5F90B3D8-EB74-490C-854E-012E92418813}" srcOrd="4" destOrd="0" presId="urn:microsoft.com/office/officeart/2009/3/layout/DescendingProcess"/>
    <dgm:cxn modelId="{9B6CD525-D67E-414F-97AF-F1A24E3ACF80}" type="presParOf" srcId="{C09784D8-3366-46EC-AF35-3947CFDB0183}" destId="{E97F57C1-269B-4160-B9FF-F2CF92560027}" srcOrd="5" destOrd="0" presId="urn:microsoft.com/office/officeart/2009/3/layout/DescendingProcess"/>
    <dgm:cxn modelId="{BA9BDDBD-9473-401F-AFED-D580CE7F992B}" type="presParOf" srcId="{E97F57C1-269B-4160-B9FF-F2CF92560027}" destId="{EA991D1F-47C0-496C-8E66-9DE6D3EB36F8}" srcOrd="0" destOrd="0" presId="urn:microsoft.com/office/officeart/2009/3/layout/DescendingProcess"/>
    <dgm:cxn modelId="{1FE8A683-0A1F-45F9-B174-577274468223}" type="presParOf" srcId="{C09784D8-3366-46EC-AF35-3947CFDB0183}" destId="{D0726CF2-A848-4BCF-8D63-3AE951060E18}" srcOrd="6" destOrd="0" presId="urn:microsoft.com/office/officeart/2009/3/layout/DescendingProcess"/>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5C4AC92-DD8C-4D51-903D-91B6AC6788D8}" type="doc">
      <dgm:prSet loTypeId="urn:microsoft.com/office/officeart/2005/8/layout/vList6" loCatId="list" qsTypeId="urn:microsoft.com/office/officeart/2005/8/quickstyle/3d3" qsCatId="3D" csTypeId="urn:microsoft.com/office/officeart/2005/8/colors/accent1_2" csCatId="accent1" phldr="1"/>
      <dgm:spPr/>
      <dgm:t>
        <a:bodyPr/>
        <a:lstStyle/>
        <a:p>
          <a:endParaRPr lang="en-US"/>
        </a:p>
      </dgm:t>
    </dgm:pt>
    <dgm:pt modelId="{5645FD5F-6CD6-4F17-9AC5-CA137BB2E639}">
      <dgm:prSet phldrT="[Text]"/>
      <dgm:spPr/>
      <dgm:t>
        <a:bodyPr/>
        <a:lstStyle/>
        <a:p>
          <a:r>
            <a:rPr lang="en-GB" dirty="0"/>
            <a:t>Histamine H</a:t>
          </a:r>
          <a:r>
            <a:rPr lang="en-GB" baseline="-25000" dirty="0"/>
            <a:t>2</a:t>
          </a:r>
          <a:r>
            <a:rPr lang="en-GB" dirty="0"/>
            <a:t> receptor blockers </a:t>
          </a:r>
          <a:endParaRPr lang="en-US" dirty="0"/>
        </a:p>
      </dgm:t>
    </dgm:pt>
    <dgm:pt modelId="{B6FADE30-FB3E-42CE-8CBE-E942A5562511}" type="parTrans" cxnId="{FFA1E533-85BC-4606-902B-9F449F397A0F}">
      <dgm:prSet/>
      <dgm:spPr/>
      <dgm:t>
        <a:bodyPr/>
        <a:lstStyle/>
        <a:p>
          <a:endParaRPr lang="en-US"/>
        </a:p>
      </dgm:t>
    </dgm:pt>
    <dgm:pt modelId="{A1F6D6DE-2A26-4FB3-9234-FB055751F392}" type="sibTrans" cxnId="{FFA1E533-85BC-4606-902B-9F449F397A0F}">
      <dgm:prSet/>
      <dgm:spPr/>
      <dgm:t>
        <a:bodyPr/>
        <a:lstStyle/>
        <a:p>
          <a:endParaRPr lang="en-US"/>
        </a:p>
      </dgm:t>
    </dgm:pt>
    <dgm:pt modelId="{C69963B8-A8FB-455B-82C9-EE76A63B1093}">
      <dgm:prSet phldrT="[Text]"/>
      <dgm:spPr/>
      <dgm:t>
        <a:bodyPr/>
        <a:lstStyle/>
        <a:p>
          <a:r>
            <a:rPr lang="en-US" dirty="0"/>
            <a:t>Ranitidine</a:t>
          </a:r>
        </a:p>
      </dgm:t>
    </dgm:pt>
    <dgm:pt modelId="{B48F94BB-8AA4-44BB-BA00-CC0DA4E5E002}" type="parTrans" cxnId="{61B0E7D9-7BDF-4992-B436-A833415DED86}">
      <dgm:prSet/>
      <dgm:spPr/>
      <dgm:t>
        <a:bodyPr/>
        <a:lstStyle/>
        <a:p>
          <a:endParaRPr lang="en-US"/>
        </a:p>
      </dgm:t>
    </dgm:pt>
    <dgm:pt modelId="{9EB7C937-C317-4BF1-9DC5-93BF546D6FD9}" type="sibTrans" cxnId="{61B0E7D9-7BDF-4992-B436-A833415DED86}">
      <dgm:prSet/>
      <dgm:spPr/>
      <dgm:t>
        <a:bodyPr/>
        <a:lstStyle/>
        <a:p>
          <a:endParaRPr lang="en-US"/>
        </a:p>
      </dgm:t>
    </dgm:pt>
    <dgm:pt modelId="{7FC6F8E0-E92D-4B2A-89DD-F88590E1DCE0}">
      <dgm:prSet/>
      <dgm:spPr/>
      <dgm:t>
        <a:bodyPr/>
        <a:lstStyle/>
        <a:p>
          <a:r>
            <a:rPr lang="en-GB" dirty="0"/>
            <a:t>Proton Pump</a:t>
          </a:r>
        </a:p>
        <a:p>
          <a:r>
            <a:rPr lang="en-GB" dirty="0"/>
            <a:t>inhibitors</a:t>
          </a:r>
          <a:endParaRPr lang="en-US" dirty="0"/>
        </a:p>
      </dgm:t>
    </dgm:pt>
    <dgm:pt modelId="{E7F27376-D79A-43FA-8C7C-BF7F6421E16A}" type="parTrans" cxnId="{22A2A486-1457-405A-8D99-BAEA2EE93254}">
      <dgm:prSet/>
      <dgm:spPr/>
      <dgm:t>
        <a:bodyPr/>
        <a:lstStyle/>
        <a:p>
          <a:endParaRPr lang="en-US"/>
        </a:p>
      </dgm:t>
    </dgm:pt>
    <dgm:pt modelId="{5498DE9E-9437-408A-8578-76A610B469EE}" type="sibTrans" cxnId="{22A2A486-1457-405A-8D99-BAEA2EE93254}">
      <dgm:prSet/>
      <dgm:spPr/>
      <dgm:t>
        <a:bodyPr/>
        <a:lstStyle/>
        <a:p>
          <a:endParaRPr lang="en-US"/>
        </a:p>
      </dgm:t>
    </dgm:pt>
    <dgm:pt modelId="{CD1039FB-0570-493C-8D95-95DCB019176A}">
      <dgm:prSet/>
      <dgm:spPr/>
      <dgm:t>
        <a:bodyPr/>
        <a:lstStyle/>
        <a:p>
          <a:r>
            <a:rPr lang="en-US" dirty="0"/>
            <a:t>Omeprazole</a:t>
          </a:r>
        </a:p>
      </dgm:t>
    </dgm:pt>
    <dgm:pt modelId="{0252E973-E6E8-4E69-9FBA-807218591C2E}" type="parTrans" cxnId="{19069C9C-B9A3-45F0-8B36-C3B57B61FBA4}">
      <dgm:prSet/>
      <dgm:spPr/>
      <dgm:t>
        <a:bodyPr/>
        <a:lstStyle/>
        <a:p>
          <a:endParaRPr lang="en-US"/>
        </a:p>
      </dgm:t>
    </dgm:pt>
    <dgm:pt modelId="{3F82A19C-BF88-4818-8339-879EF6613A1C}" type="sibTrans" cxnId="{19069C9C-B9A3-45F0-8B36-C3B57B61FBA4}">
      <dgm:prSet/>
      <dgm:spPr/>
      <dgm:t>
        <a:bodyPr/>
        <a:lstStyle/>
        <a:p>
          <a:endParaRPr lang="en-US"/>
        </a:p>
      </dgm:t>
    </dgm:pt>
    <dgm:pt modelId="{0C758C00-F21A-42ED-A99E-93CCAA5AB40B}">
      <dgm:prSet phldrT="[Text]"/>
      <dgm:spPr/>
      <dgm:t>
        <a:bodyPr/>
        <a:lstStyle/>
        <a:p>
          <a:r>
            <a:rPr lang="en-US" dirty="0"/>
            <a:t>Cimetidine</a:t>
          </a:r>
        </a:p>
      </dgm:t>
    </dgm:pt>
    <dgm:pt modelId="{39E48F96-A446-4F53-9215-CBBAABCE9715}" type="parTrans" cxnId="{6E1ED9BD-290E-47C7-9526-67ECCFBBB207}">
      <dgm:prSet/>
      <dgm:spPr/>
      <dgm:t>
        <a:bodyPr/>
        <a:lstStyle/>
        <a:p>
          <a:endParaRPr lang="en-US"/>
        </a:p>
      </dgm:t>
    </dgm:pt>
    <dgm:pt modelId="{0809D02E-0C31-4408-8A45-0192FEFBF7FC}" type="sibTrans" cxnId="{6E1ED9BD-290E-47C7-9526-67ECCFBBB207}">
      <dgm:prSet/>
      <dgm:spPr/>
      <dgm:t>
        <a:bodyPr/>
        <a:lstStyle/>
        <a:p>
          <a:endParaRPr lang="en-US"/>
        </a:p>
      </dgm:t>
    </dgm:pt>
    <dgm:pt modelId="{28C8D84C-B27E-4411-A885-CB4CB57E622F}">
      <dgm:prSet phldrT="[Text]"/>
      <dgm:spPr/>
      <dgm:t>
        <a:bodyPr/>
        <a:lstStyle/>
        <a:p>
          <a:r>
            <a:rPr lang="en-US" dirty="0" err="1"/>
            <a:t>Eg</a:t>
          </a:r>
          <a:r>
            <a:rPr lang="en-US" dirty="0"/>
            <a:t>:</a:t>
          </a:r>
        </a:p>
      </dgm:t>
    </dgm:pt>
    <dgm:pt modelId="{ABD4A923-B9B2-48E5-B480-0BC109AC3458}" type="parTrans" cxnId="{3AAB20AA-0408-4579-AA08-756EADDDD898}">
      <dgm:prSet/>
      <dgm:spPr/>
      <dgm:t>
        <a:bodyPr/>
        <a:lstStyle/>
        <a:p>
          <a:endParaRPr lang="en-US"/>
        </a:p>
      </dgm:t>
    </dgm:pt>
    <dgm:pt modelId="{86A54733-B155-47FC-B3C2-50695AF238CE}" type="sibTrans" cxnId="{3AAB20AA-0408-4579-AA08-756EADDDD898}">
      <dgm:prSet/>
      <dgm:spPr/>
      <dgm:t>
        <a:bodyPr/>
        <a:lstStyle/>
        <a:p>
          <a:endParaRPr lang="en-US"/>
        </a:p>
      </dgm:t>
    </dgm:pt>
    <dgm:pt modelId="{3D0041C8-27A3-4AD5-BF7C-7EEFCCE3085E}">
      <dgm:prSet/>
      <dgm:spPr/>
      <dgm:t>
        <a:bodyPr/>
        <a:lstStyle/>
        <a:p>
          <a:r>
            <a:rPr lang="en-US" dirty="0" err="1"/>
            <a:t>Eg</a:t>
          </a:r>
          <a:r>
            <a:rPr lang="en-US" dirty="0"/>
            <a:t>:</a:t>
          </a:r>
        </a:p>
      </dgm:t>
    </dgm:pt>
    <dgm:pt modelId="{F828E61D-D7B5-413F-925A-4977F56B244D}" type="parTrans" cxnId="{3EA9008B-9BC6-4A4F-903C-FAA257B17AC3}">
      <dgm:prSet/>
      <dgm:spPr/>
      <dgm:t>
        <a:bodyPr/>
        <a:lstStyle/>
        <a:p>
          <a:endParaRPr lang="en-US"/>
        </a:p>
      </dgm:t>
    </dgm:pt>
    <dgm:pt modelId="{55303240-E04D-4C31-AC6C-57FEAFFF674A}" type="sibTrans" cxnId="{3EA9008B-9BC6-4A4F-903C-FAA257B17AC3}">
      <dgm:prSet/>
      <dgm:spPr/>
      <dgm:t>
        <a:bodyPr/>
        <a:lstStyle/>
        <a:p>
          <a:endParaRPr lang="en-US"/>
        </a:p>
      </dgm:t>
    </dgm:pt>
    <dgm:pt modelId="{BFCFC9AF-BD41-4C23-A50C-7C2411F32CD2}" type="pres">
      <dgm:prSet presAssocID="{55C4AC92-DD8C-4D51-903D-91B6AC6788D8}" presName="Name0" presStyleCnt="0">
        <dgm:presLayoutVars>
          <dgm:dir/>
          <dgm:animLvl val="lvl"/>
          <dgm:resizeHandles/>
        </dgm:presLayoutVars>
      </dgm:prSet>
      <dgm:spPr/>
    </dgm:pt>
    <dgm:pt modelId="{332CE226-52C5-4ADC-B79E-47E0DE4BA36B}" type="pres">
      <dgm:prSet presAssocID="{5645FD5F-6CD6-4F17-9AC5-CA137BB2E639}" presName="linNode" presStyleCnt="0"/>
      <dgm:spPr/>
    </dgm:pt>
    <dgm:pt modelId="{6728CAD9-E62D-42B5-85CC-D7535AD33E87}" type="pres">
      <dgm:prSet presAssocID="{5645FD5F-6CD6-4F17-9AC5-CA137BB2E639}" presName="parentShp" presStyleLbl="node1" presStyleIdx="0" presStyleCnt="2">
        <dgm:presLayoutVars>
          <dgm:bulletEnabled val="1"/>
        </dgm:presLayoutVars>
      </dgm:prSet>
      <dgm:spPr/>
    </dgm:pt>
    <dgm:pt modelId="{311F9E68-B10D-4C3C-B41F-50F8EC8A27DE}" type="pres">
      <dgm:prSet presAssocID="{5645FD5F-6CD6-4F17-9AC5-CA137BB2E639}" presName="childShp" presStyleLbl="bgAccFollowNode1" presStyleIdx="0" presStyleCnt="2">
        <dgm:presLayoutVars>
          <dgm:bulletEnabled val="1"/>
        </dgm:presLayoutVars>
      </dgm:prSet>
      <dgm:spPr/>
    </dgm:pt>
    <dgm:pt modelId="{D99978FF-67AA-4E4A-A476-E646977F8DC7}" type="pres">
      <dgm:prSet presAssocID="{A1F6D6DE-2A26-4FB3-9234-FB055751F392}" presName="spacing" presStyleCnt="0"/>
      <dgm:spPr/>
    </dgm:pt>
    <dgm:pt modelId="{60B250FC-754C-4C9C-AAF5-0BD99196573D}" type="pres">
      <dgm:prSet presAssocID="{7FC6F8E0-E92D-4B2A-89DD-F88590E1DCE0}" presName="linNode" presStyleCnt="0"/>
      <dgm:spPr/>
    </dgm:pt>
    <dgm:pt modelId="{FCFEDE22-BD08-44AC-8C2C-C7A15EBABF92}" type="pres">
      <dgm:prSet presAssocID="{7FC6F8E0-E92D-4B2A-89DD-F88590E1DCE0}" presName="parentShp" presStyleLbl="node1" presStyleIdx="1" presStyleCnt="2">
        <dgm:presLayoutVars>
          <dgm:bulletEnabled val="1"/>
        </dgm:presLayoutVars>
      </dgm:prSet>
      <dgm:spPr/>
    </dgm:pt>
    <dgm:pt modelId="{E67E2B60-1F65-41A1-ABF1-081C0638A9A1}" type="pres">
      <dgm:prSet presAssocID="{7FC6F8E0-E92D-4B2A-89DD-F88590E1DCE0}" presName="childShp" presStyleLbl="bgAccFollowNode1" presStyleIdx="1" presStyleCnt="2">
        <dgm:presLayoutVars>
          <dgm:bulletEnabled val="1"/>
        </dgm:presLayoutVars>
      </dgm:prSet>
      <dgm:spPr/>
    </dgm:pt>
  </dgm:ptLst>
  <dgm:cxnLst>
    <dgm:cxn modelId="{FA4C882C-0091-482B-9F47-96C144AB8C84}" type="presOf" srcId="{CD1039FB-0570-493C-8D95-95DCB019176A}" destId="{E67E2B60-1F65-41A1-ABF1-081C0638A9A1}" srcOrd="0" destOrd="1" presId="urn:microsoft.com/office/officeart/2005/8/layout/vList6"/>
    <dgm:cxn modelId="{E7DD402D-35CA-44E7-AF05-0F00D084E59A}" type="presOf" srcId="{C69963B8-A8FB-455B-82C9-EE76A63B1093}" destId="{311F9E68-B10D-4C3C-B41F-50F8EC8A27DE}" srcOrd="0" destOrd="1" presId="urn:microsoft.com/office/officeart/2005/8/layout/vList6"/>
    <dgm:cxn modelId="{FFA1E533-85BC-4606-902B-9F449F397A0F}" srcId="{55C4AC92-DD8C-4D51-903D-91B6AC6788D8}" destId="{5645FD5F-6CD6-4F17-9AC5-CA137BB2E639}" srcOrd="0" destOrd="0" parTransId="{B6FADE30-FB3E-42CE-8CBE-E942A5562511}" sibTransId="{A1F6D6DE-2A26-4FB3-9234-FB055751F392}"/>
    <dgm:cxn modelId="{71A4FF63-3749-40D5-B56C-A9D0E14E0FF3}" type="presOf" srcId="{55C4AC92-DD8C-4D51-903D-91B6AC6788D8}" destId="{BFCFC9AF-BD41-4C23-A50C-7C2411F32CD2}" srcOrd="0" destOrd="0" presId="urn:microsoft.com/office/officeart/2005/8/layout/vList6"/>
    <dgm:cxn modelId="{3B171267-1D52-451A-9F5A-3003F19DF0DC}" type="presOf" srcId="{0C758C00-F21A-42ED-A99E-93CCAA5AB40B}" destId="{311F9E68-B10D-4C3C-B41F-50F8EC8A27DE}" srcOrd="0" destOrd="2" presId="urn:microsoft.com/office/officeart/2005/8/layout/vList6"/>
    <dgm:cxn modelId="{423E1150-AEF1-4B79-B8D6-3A622DDCD88D}" type="presOf" srcId="{5645FD5F-6CD6-4F17-9AC5-CA137BB2E639}" destId="{6728CAD9-E62D-42B5-85CC-D7535AD33E87}" srcOrd="0" destOrd="0" presId="urn:microsoft.com/office/officeart/2005/8/layout/vList6"/>
    <dgm:cxn modelId="{AD2C207D-26DC-4ED3-BF60-C2B35A402159}" type="presOf" srcId="{3D0041C8-27A3-4AD5-BF7C-7EEFCCE3085E}" destId="{E67E2B60-1F65-41A1-ABF1-081C0638A9A1}" srcOrd="0" destOrd="0" presId="urn:microsoft.com/office/officeart/2005/8/layout/vList6"/>
    <dgm:cxn modelId="{DD0BA484-0ED5-492F-8D2C-4D15D7FD5EF8}" type="presOf" srcId="{7FC6F8E0-E92D-4B2A-89DD-F88590E1DCE0}" destId="{FCFEDE22-BD08-44AC-8C2C-C7A15EBABF92}" srcOrd="0" destOrd="0" presId="urn:microsoft.com/office/officeart/2005/8/layout/vList6"/>
    <dgm:cxn modelId="{22A2A486-1457-405A-8D99-BAEA2EE93254}" srcId="{55C4AC92-DD8C-4D51-903D-91B6AC6788D8}" destId="{7FC6F8E0-E92D-4B2A-89DD-F88590E1DCE0}" srcOrd="1" destOrd="0" parTransId="{E7F27376-D79A-43FA-8C7C-BF7F6421E16A}" sibTransId="{5498DE9E-9437-408A-8578-76A610B469EE}"/>
    <dgm:cxn modelId="{3EA9008B-9BC6-4A4F-903C-FAA257B17AC3}" srcId="{7FC6F8E0-E92D-4B2A-89DD-F88590E1DCE0}" destId="{3D0041C8-27A3-4AD5-BF7C-7EEFCCE3085E}" srcOrd="0" destOrd="0" parTransId="{F828E61D-D7B5-413F-925A-4977F56B244D}" sibTransId="{55303240-E04D-4C31-AC6C-57FEAFFF674A}"/>
    <dgm:cxn modelId="{19069C9C-B9A3-45F0-8B36-C3B57B61FBA4}" srcId="{7FC6F8E0-E92D-4B2A-89DD-F88590E1DCE0}" destId="{CD1039FB-0570-493C-8D95-95DCB019176A}" srcOrd="1" destOrd="0" parTransId="{0252E973-E6E8-4E69-9FBA-807218591C2E}" sibTransId="{3F82A19C-BF88-4818-8339-879EF6613A1C}"/>
    <dgm:cxn modelId="{3AAB20AA-0408-4579-AA08-756EADDDD898}" srcId="{5645FD5F-6CD6-4F17-9AC5-CA137BB2E639}" destId="{28C8D84C-B27E-4411-A885-CB4CB57E622F}" srcOrd="0" destOrd="0" parTransId="{ABD4A923-B9B2-48E5-B480-0BC109AC3458}" sibTransId="{86A54733-B155-47FC-B3C2-50695AF238CE}"/>
    <dgm:cxn modelId="{EF15F5B2-38CE-4614-93E1-A7D05C08B806}" type="presOf" srcId="{28C8D84C-B27E-4411-A885-CB4CB57E622F}" destId="{311F9E68-B10D-4C3C-B41F-50F8EC8A27DE}" srcOrd="0" destOrd="0" presId="urn:microsoft.com/office/officeart/2005/8/layout/vList6"/>
    <dgm:cxn modelId="{6E1ED9BD-290E-47C7-9526-67ECCFBBB207}" srcId="{5645FD5F-6CD6-4F17-9AC5-CA137BB2E639}" destId="{0C758C00-F21A-42ED-A99E-93CCAA5AB40B}" srcOrd="2" destOrd="0" parTransId="{39E48F96-A446-4F53-9215-CBBAABCE9715}" sibTransId="{0809D02E-0C31-4408-8A45-0192FEFBF7FC}"/>
    <dgm:cxn modelId="{61B0E7D9-7BDF-4992-B436-A833415DED86}" srcId="{5645FD5F-6CD6-4F17-9AC5-CA137BB2E639}" destId="{C69963B8-A8FB-455B-82C9-EE76A63B1093}" srcOrd="1" destOrd="0" parTransId="{B48F94BB-8AA4-44BB-BA00-CC0DA4E5E002}" sibTransId="{9EB7C937-C317-4BF1-9DC5-93BF546D6FD9}"/>
    <dgm:cxn modelId="{7B03539F-E0E1-4A76-B910-336B42729402}" type="presParOf" srcId="{BFCFC9AF-BD41-4C23-A50C-7C2411F32CD2}" destId="{332CE226-52C5-4ADC-B79E-47E0DE4BA36B}" srcOrd="0" destOrd="0" presId="urn:microsoft.com/office/officeart/2005/8/layout/vList6"/>
    <dgm:cxn modelId="{7E90FCC4-CC4B-4BDB-9CC4-3F5F3F86990D}" type="presParOf" srcId="{332CE226-52C5-4ADC-B79E-47E0DE4BA36B}" destId="{6728CAD9-E62D-42B5-85CC-D7535AD33E87}" srcOrd="0" destOrd="0" presId="urn:microsoft.com/office/officeart/2005/8/layout/vList6"/>
    <dgm:cxn modelId="{DA2B06F3-3127-4106-9A4D-4BF1B5125B13}" type="presParOf" srcId="{332CE226-52C5-4ADC-B79E-47E0DE4BA36B}" destId="{311F9E68-B10D-4C3C-B41F-50F8EC8A27DE}" srcOrd="1" destOrd="0" presId="urn:microsoft.com/office/officeart/2005/8/layout/vList6"/>
    <dgm:cxn modelId="{BEFEC8AB-9115-48C5-A1A8-631D1FBAD121}" type="presParOf" srcId="{BFCFC9AF-BD41-4C23-A50C-7C2411F32CD2}" destId="{D99978FF-67AA-4E4A-A476-E646977F8DC7}" srcOrd="1" destOrd="0" presId="urn:microsoft.com/office/officeart/2005/8/layout/vList6"/>
    <dgm:cxn modelId="{D4FF96EA-E3D8-45AB-A518-83E0E49BB9DE}" type="presParOf" srcId="{BFCFC9AF-BD41-4C23-A50C-7C2411F32CD2}" destId="{60B250FC-754C-4C9C-AAF5-0BD99196573D}" srcOrd="2" destOrd="0" presId="urn:microsoft.com/office/officeart/2005/8/layout/vList6"/>
    <dgm:cxn modelId="{82942D54-91BF-461F-A330-168DF1859115}" type="presParOf" srcId="{60B250FC-754C-4C9C-AAF5-0BD99196573D}" destId="{FCFEDE22-BD08-44AC-8C2C-C7A15EBABF92}" srcOrd="0" destOrd="0" presId="urn:microsoft.com/office/officeart/2005/8/layout/vList6"/>
    <dgm:cxn modelId="{D9123C12-E2E5-4746-8363-3DC8B6B86EEC}" type="presParOf" srcId="{60B250FC-754C-4C9C-AAF5-0BD99196573D}" destId="{E67E2B60-1F65-41A1-ABF1-081C0638A9A1}" srcOrd="1" destOrd="0" presId="urn:microsoft.com/office/officeart/2005/8/layout/vList6"/>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6B10D84-E3CB-40C4-A473-3B810BAC4DAA}" type="doc">
      <dgm:prSet loTypeId="urn:microsoft.com/office/officeart/2005/8/layout/chevron1" loCatId="process" qsTypeId="urn:microsoft.com/office/officeart/2005/8/quickstyle/3d1" qsCatId="3D" csTypeId="urn:microsoft.com/office/officeart/2005/8/colors/accent2_5" csCatId="accent2" phldr="1"/>
      <dgm:spPr/>
    </dgm:pt>
    <dgm:pt modelId="{7BD76B04-9265-4610-BD44-26A877948BFC}">
      <dgm:prSet phldrT="[Text]" custT="1"/>
      <dgm:spPr/>
      <dgm:t>
        <a:bodyPr/>
        <a:lstStyle/>
        <a:p>
          <a:r>
            <a:rPr lang="en-US" sz="2400" b="1" dirty="0">
              <a:solidFill>
                <a:schemeClr val="tx1"/>
              </a:solidFill>
            </a:rPr>
            <a:t>Damage </a:t>
          </a:r>
          <a:r>
            <a:rPr lang="en-US" sz="2400" b="1" dirty="0" err="1">
              <a:solidFill>
                <a:schemeClr val="tx1"/>
              </a:solidFill>
            </a:rPr>
            <a:t>defences</a:t>
          </a:r>
          <a:endParaRPr lang="en-US" sz="2400" b="1" dirty="0">
            <a:solidFill>
              <a:schemeClr val="tx1"/>
            </a:solidFill>
          </a:endParaRPr>
        </a:p>
      </dgm:t>
    </dgm:pt>
    <dgm:pt modelId="{1DDD9ABA-751C-4F18-9729-18306169C9E7}" type="parTrans" cxnId="{AF47E2C0-7764-4A76-B85C-FF281976FF1C}">
      <dgm:prSet/>
      <dgm:spPr/>
      <dgm:t>
        <a:bodyPr/>
        <a:lstStyle/>
        <a:p>
          <a:endParaRPr lang="en-US"/>
        </a:p>
      </dgm:t>
    </dgm:pt>
    <dgm:pt modelId="{9EB28172-769F-4252-B92C-1F2E03AB3298}" type="sibTrans" cxnId="{AF47E2C0-7764-4A76-B85C-FF281976FF1C}">
      <dgm:prSet/>
      <dgm:spPr/>
      <dgm:t>
        <a:bodyPr/>
        <a:lstStyle/>
        <a:p>
          <a:endParaRPr lang="en-US"/>
        </a:p>
      </dgm:t>
    </dgm:pt>
    <dgm:pt modelId="{097EF8EB-FA67-44DF-BBFA-0C92FF8BB3FF}">
      <dgm:prSet phldrT="[Text]" custT="1"/>
      <dgm:spPr/>
      <dgm:t>
        <a:bodyPr/>
        <a:lstStyle/>
        <a:p>
          <a:r>
            <a:rPr lang="en-US" sz="2400" b="1" dirty="0">
              <a:solidFill>
                <a:schemeClr val="tx1"/>
              </a:solidFill>
            </a:rPr>
            <a:t>gastritis</a:t>
          </a:r>
        </a:p>
      </dgm:t>
    </dgm:pt>
    <dgm:pt modelId="{7B74F761-E12A-492B-B3F4-3EF69C0C4458}" type="parTrans" cxnId="{4F0F027F-109A-4FF8-ABA3-CF4EFB1186BB}">
      <dgm:prSet/>
      <dgm:spPr/>
      <dgm:t>
        <a:bodyPr/>
        <a:lstStyle/>
        <a:p>
          <a:endParaRPr lang="en-US"/>
        </a:p>
      </dgm:t>
    </dgm:pt>
    <dgm:pt modelId="{317DF9DF-C567-4F82-A5F2-70E7945F437A}" type="sibTrans" cxnId="{4F0F027F-109A-4FF8-ABA3-CF4EFB1186BB}">
      <dgm:prSet/>
      <dgm:spPr/>
      <dgm:t>
        <a:bodyPr/>
        <a:lstStyle/>
        <a:p>
          <a:endParaRPr lang="en-US"/>
        </a:p>
      </dgm:t>
    </dgm:pt>
    <dgm:pt modelId="{F28AF6D0-1B5C-4D92-B218-15FD4AD07A6A}">
      <dgm:prSet phldrT="[Text]" custT="1"/>
      <dgm:spPr/>
      <dgm:t>
        <a:bodyPr/>
        <a:lstStyle/>
        <a:p>
          <a:r>
            <a:rPr lang="en-US" sz="2400" b="1" dirty="0">
              <a:solidFill>
                <a:schemeClr val="tx1"/>
              </a:solidFill>
            </a:rPr>
            <a:t>ulceration</a:t>
          </a:r>
        </a:p>
      </dgm:t>
    </dgm:pt>
    <dgm:pt modelId="{C3B30E51-BE39-44C2-A299-0A4F2CC9CFCE}" type="parTrans" cxnId="{A9D47585-874D-42AB-A5CE-3D20F6A59D37}">
      <dgm:prSet/>
      <dgm:spPr/>
      <dgm:t>
        <a:bodyPr/>
        <a:lstStyle/>
        <a:p>
          <a:endParaRPr lang="en-US"/>
        </a:p>
      </dgm:t>
    </dgm:pt>
    <dgm:pt modelId="{E3847744-599D-406F-8892-214242ABE6FF}" type="sibTrans" cxnId="{A9D47585-874D-42AB-A5CE-3D20F6A59D37}">
      <dgm:prSet/>
      <dgm:spPr/>
      <dgm:t>
        <a:bodyPr/>
        <a:lstStyle/>
        <a:p>
          <a:endParaRPr lang="en-US"/>
        </a:p>
      </dgm:t>
    </dgm:pt>
    <dgm:pt modelId="{B9E53698-3154-4B9F-836B-99762B27234D}" type="pres">
      <dgm:prSet presAssocID="{86B10D84-E3CB-40C4-A473-3B810BAC4DAA}" presName="Name0" presStyleCnt="0">
        <dgm:presLayoutVars>
          <dgm:dir/>
          <dgm:animLvl val="lvl"/>
          <dgm:resizeHandles val="exact"/>
        </dgm:presLayoutVars>
      </dgm:prSet>
      <dgm:spPr/>
    </dgm:pt>
    <dgm:pt modelId="{0CA7572F-FD08-4C04-9568-C2FC3411D9C6}" type="pres">
      <dgm:prSet presAssocID="{7BD76B04-9265-4610-BD44-26A877948BFC}" presName="parTxOnly" presStyleLbl="node1" presStyleIdx="0" presStyleCnt="3">
        <dgm:presLayoutVars>
          <dgm:chMax val="0"/>
          <dgm:chPref val="0"/>
          <dgm:bulletEnabled val="1"/>
        </dgm:presLayoutVars>
      </dgm:prSet>
      <dgm:spPr/>
    </dgm:pt>
    <dgm:pt modelId="{4DF2C59C-F982-43AF-B8BE-3E2107A51C0E}" type="pres">
      <dgm:prSet presAssocID="{9EB28172-769F-4252-B92C-1F2E03AB3298}" presName="parTxOnlySpace" presStyleCnt="0"/>
      <dgm:spPr/>
    </dgm:pt>
    <dgm:pt modelId="{AF9BB982-9124-4003-B735-3C805DB5D305}" type="pres">
      <dgm:prSet presAssocID="{097EF8EB-FA67-44DF-BBFA-0C92FF8BB3FF}" presName="parTxOnly" presStyleLbl="node1" presStyleIdx="1" presStyleCnt="3">
        <dgm:presLayoutVars>
          <dgm:chMax val="0"/>
          <dgm:chPref val="0"/>
          <dgm:bulletEnabled val="1"/>
        </dgm:presLayoutVars>
      </dgm:prSet>
      <dgm:spPr/>
    </dgm:pt>
    <dgm:pt modelId="{AA529C51-E571-4C21-A848-BE18B10643B9}" type="pres">
      <dgm:prSet presAssocID="{317DF9DF-C567-4F82-A5F2-70E7945F437A}" presName="parTxOnlySpace" presStyleCnt="0"/>
      <dgm:spPr/>
    </dgm:pt>
    <dgm:pt modelId="{4F6388D4-1AD3-4F03-ADA3-A432FEE14C2C}" type="pres">
      <dgm:prSet presAssocID="{F28AF6D0-1B5C-4D92-B218-15FD4AD07A6A}" presName="parTxOnly" presStyleLbl="node1" presStyleIdx="2" presStyleCnt="3">
        <dgm:presLayoutVars>
          <dgm:chMax val="0"/>
          <dgm:chPref val="0"/>
          <dgm:bulletEnabled val="1"/>
        </dgm:presLayoutVars>
      </dgm:prSet>
      <dgm:spPr/>
    </dgm:pt>
  </dgm:ptLst>
  <dgm:cxnLst>
    <dgm:cxn modelId="{6A4EA80A-DF38-46EC-B4E7-3085F149E96B}" type="presOf" srcId="{7BD76B04-9265-4610-BD44-26A877948BFC}" destId="{0CA7572F-FD08-4C04-9568-C2FC3411D9C6}" srcOrd="0" destOrd="0" presId="urn:microsoft.com/office/officeart/2005/8/layout/chevron1"/>
    <dgm:cxn modelId="{57C9B561-8418-472A-BFD8-EB8B875A0641}" type="presOf" srcId="{F28AF6D0-1B5C-4D92-B218-15FD4AD07A6A}" destId="{4F6388D4-1AD3-4F03-ADA3-A432FEE14C2C}" srcOrd="0" destOrd="0" presId="urn:microsoft.com/office/officeart/2005/8/layout/chevron1"/>
    <dgm:cxn modelId="{4F0F027F-109A-4FF8-ABA3-CF4EFB1186BB}" srcId="{86B10D84-E3CB-40C4-A473-3B810BAC4DAA}" destId="{097EF8EB-FA67-44DF-BBFA-0C92FF8BB3FF}" srcOrd="1" destOrd="0" parTransId="{7B74F761-E12A-492B-B3F4-3EF69C0C4458}" sibTransId="{317DF9DF-C567-4F82-A5F2-70E7945F437A}"/>
    <dgm:cxn modelId="{A9D47585-874D-42AB-A5CE-3D20F6A59D37}" srcId="{86B10D84-E3CB-40C4-A473-3B810BAC4DAA}" destId="{F28AF6D0-1B5C-4D92-B218-15FD4AD07A6A}" srcOrd="2" destOrd="0" parTransId="{C3B30E51-BE39-44C2-A299-0A4F2CC9CFCE}" sibTransId="{E3847744-599D-406F-8892-214242ABE6FF}"/>
    <dgm:cxn modelId="{AF47E2C0-7764-4A76-B85C-FF281976FF1C}" srcId="{86B10D84-E3CB-40C4-A473-3B810BAC4DAA}" destId="{7BD76B04-9265-4610-BD44-26A877948BFC}" srcOrd="0" destOrd="0" parTransId="{1DDD9ABA-751C-4F18-9729-18306169C9E7}" sibTransId="{9EB28172-769F-4252-B92C-1F2E03AB3298}"/>
    <dgm:cxn modelId="{D1B824EB-650E-4AD8-9C3E-9439C5ECFE2C}" type="presOf" srcId="{097EF8EB-FA67-44DF-BBFA-0C92FF8BB3FF}" destId="{AF9BB982-9124-4003-B735-3C805DB5D305}" srcOrd="0" destOrd="0" presId="urn:microsoft.com/office/officeart/2005/8/layout/chevron1"/>
    <dgm:cxn modelId="{1B7E27FB-68F8-40C5-B319-C0172D76BC4A}" type="presOf" srcId="{86B10D84-E3CB-40C4-A473-3B810BAC4DAA}" destId="{B9E53698-3154-4B9F-836B-99762B27234D}" srcOrd="0" destOrd="0" presId="urn:microsoft.com/office/officeart/2005/8/layout/chevron1"/>
    <dgm:cxn modelId="{3A69987E-C960-4F9A-AC69-E36FD5CC5316}" type="presParOf" srcId="{B9E53698-3154-4B9F-836B-99762B27234D}" destId="{0CA7572F-FD08-4C04-9568-C2FC3411D9C6}" srcOrd="0" destOrd="0" presId="urn:microsoft.com/office/officeart/2005/8/layout/chevron1"/>
    <dgm:cxn modelId="{0844C068-FA2C-4E05-905D-CB0129A81A43}" type="presParOf" srcId="{B9E53698-3154-4B9F-836B-99762B27234D}" destId="{4DF2C59C-F982-43AF-B8BE-3E2107A51C0E}" srcOrd="1" destOrd="0" presId="urn:microsoft.com/office/officeart/2005/8/layout/chevron1"/>
    <dgm:cxn modelId="{2D86DCA8-F3FE-4B2C-BADE-83D6D6E415D7}" type="presParOf" srcId="{B9E53698-3154-4B9F-836B-99762B27234D}" destId="{AF9BB982-9124-4003-B735-3C805DB5D305}" srcOrd="2" destOrd="0" presId="urn:microsoft.com/office/officeart/2005/8/layout/chevron1"/>
    <dgm:cxn modelId="{17C7D235-1F30-4FDF-919C-FF5B3D0BB2E8}" type="presParOf" srcId="{B9E53698-3154-4B9F-836B-99762B27234D}" destId="{AA529C51-E571-4C21-A848-BE18B10643B9}" srcOrd="3" destOrd="0" presId="urn:microsoft.com/office/officeart/2005/8/layout/chevron1"/>
    <dgm:cxn modelId="{488D1F63-718A-4D0D-8902-0CA1998CD7CD}" type="presParOf" srcId="{B9E53698-3154-4B9F-836B-99762B27234D}" destId="{4F6388D4-1AD3-4F03-ADA3-A432FEE14C2C}" srcOrd="4" destOrd="0" presId="urn:microsoft.com/office/officeart/2005/8/layout/chevron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FF089B5B-2DCB-461C-9504-61D7120D00DD}" type="doc">
      <dgm:prSet loTypeId="urn:microsoft.com/office/officeart/2005/8/layout/hList6" loCatId="list" qsTypeId="urn:microsoft.com/office/officeart/2005/8/quickstyle/simple1" qsCatId="simple" csTypeId="urn:microsoft.com/office/officeart/2005/8/colors/accent1_2" csCatId="accent1" phldr="1"/>
      <dgm:spPr/>
      <dgm:t>
        <a:bodyPr/>
        <a:lstStyle/>
        <a:p>
          <a:endParaRPr lang="en-US"/>
        </a:p>
      </dgm:t>
    </dgm:pt>
    <dgm:pt modelId="{3FD67954-2B31-4A02-978C-7516C5F04F4C}">
      <dgm:prSet phldrT="[Text]"/>
      <dgm:spPr>
        <a:solidFill>
          <a:schemeClr val="accent4">
            <a:lumMod val="20000"/>
            <a:lumOff val="80000"/>
          </a:schemeClr>
        </a:solidFill>
      </dgm:spPr>
      <dgm:t>
        <a:bodyPr/>
        <a:lstStyle/>
        <a:p>
          <a:r>
            <a:rPr lang="en-GB" sz="2100" b="1" dirty="0">
              <a:solidFill>
                <a:schemeClr val="tx2"/>
              </a:solidFill>
            </a:rPr>
            <a:t>Swallowing food </a:t>
          </a:r>
          <a:endParaRPr lang="en-US" sz="2100" b="1" dirty="0">
            <a:solidFill>
              <a:schemeClr val="tx2"/>
            </a:solidFill>
          </a:endParaRPr>
        </a:p>
      </dgm:t>
    </dgm:pt>
    <dgm:pt modelId="{B4F94448-0987-44C0-AD3D-877D3EBC2DC9}" type="parTrans" cxnId="{640EFBC3-B760-4BF0-AF6B-CC8AAF47B01D}">
      <dgm:prSet/>
      <dgm:spPr/>
      <dgm:t>
        <a:bodyPr/>
        <a:lstStyle/>
        <a:p>
          <a:endParaRPr lang="en-US"/>
        </a:p>
      </dgm:t>
    </dgm:pt>
    <dgm:pt modelId="{F5C01AF1-A161-4114-9765-7178EEF0CE75}" type="sibTrans" cxnId="{640EFBC3-B760-4BF0-AF6B-CC8AAF47B01D}">
      <dgm:prSet/>
      <dgm:spPr/>
      <dgm:t>
        <a:bodyPr/>
        <a:lstStyle/>
        <a:p>
          <a:endParaRPr lang="en-US"/>
        </a:p>
      </dgm:t>
    </dgm:pt>
    <dgm:pt modelId="{4E32397A-9970-4E6D-81C6-C716857DE48D}">
      <dgm:prSet phldrT="[Text]" custT="1"/>
      <dgm:spPr>
        <a:solidFill>
          <a:schemeClr val="accent4">
            <a:lumMod val="20000"/>
            <a:lumOff val="80000"/>
          </a:schemeClr>
        </a:solidFill>
      </dgm:spPr>
      <dgm:t>
        <a:bodyPr/>
        <a:lstStyle/>
        <a:p>
          <a:r>
            <a:rPr lang="en-GB" sz="2000" b="1" dirty="0">
              <a:solidFill>
                <a:schemeClr val="tx1"/>
              </a:solidFill>
            </a:rPr>
            <a:t>vagal reflex </a:t>
          </a:r>
          <a:endParaRPr lang="en-US" sz="2000" b="1" dirty="0">
            <a:solidFill>
              <a:schemeClr val="tx1"/>
            </a:solidFill>
          </a:endParaRPr>
        </a:p>
      </dgm:t>
    </dgm:pt>
    <dgm:pt modelId="{F4890FF7-D606-4206-8D0B-A2BBAB371EDF}" type="parTrans" cxnId="{8F4C3E12-5261-4374-B055-EE7526ADF3F0}">
      <dgm:prSet/>
      <dgm:spPr/>
      <dgm:t>
        <a:bodyPr/>
        <a:lstStyle/>
        <a:p>
          <a:endParaRPr lang="en-US"/>
        </a:p>
      </dgm:t>
    </dgm:pt>
    <dgm:pt modelId="{31B2B6AA-9E44-49CF-9313-11799622B11E}" type="sibTrans" cxnId="{8F4C3E12-5261-4374-B055-EE7526ADF3F0}">
      <dgm:prSet/>
      <dgm:spPr/>
      <dgm:t>
        <a:bodyPr/>
        <a:lstStyle/>
        <a:p>
          <a:endParaRPr lang="en-US"/>
        </a:p>
      </dgm:t>
    </dgm:pt>
    <dgm:pt modelId="{D1BA9260-94B4-4E83-A1FD-D484C8780B81}">
      <dgm:prSet phldrT="[Text]" custT="1"/>
      <dgm:spPr>
        <a:solidFill>
          <a:schemeClr val="accent4">
            <a:lumMod val="20000"/>
            <a:lumOff val="80000"/>
          </a:schemeClr>
        </a:solidFill>
      </dgm:spPr>
      <dgm:t>
        <a:bodyPr/>
        <a:lstStyle/>
        <a:p>
          <a:r>
            <a:rPr lang="en-GB" sz="2000" b="1" i="1" dirty="0">
              <a:solidFill>
                <a:schemeClr val="tx1"/>
              </a:solidFill>
            </a:rPr>
            <a:t>receptive relaxation</a:t>
          </a:r>
          <a:endParaRPr lang="en-US" sz="2000" b="1" dirty="0">
            <a:solidFill>
              <a:schemeClr val="tx1"/>
            </a:solidFill>
          </a:endParaRPr>
        </a:p>
      </dgm:t>
    </dgm:pt>
    <dgm:pt modelId="{957E66EB-1CB3-49DB-A7E7-0E3B51CFC306}" type="parTrans" cxnId="{67DDE55B-0E64-440A-ADE0-E219A880E2B2}">
      <dgm:prSet/>
      <dgm:spPr/>
      <dgm:t>
        <a:bodyPr/>
        <a:lstStyle/>
        <a:p>
          <a:endParaRPr lang="en-US"/>
        </a:p>
      </dgm:t>
    </dgm:pt>
    <dgm:pt modelId="{A1AEB5F3-CC99-4AB6-8BCB-E25C527E97E4}" type="sibTrans" cxnId="{67DDE55B-0E64-440A-ADE0-E219A880E2B2}">
      <dgm:prSet/>
      <dgm:spPr/>
      <dgm:t>
        <a:bodyPr/>
        <a:lstStyle/>
        <a:p>
          <a:endParaRPr lang="en-US"/>
        </a:p>
      </dgm:t>
    </dgm:pt>
    <dgm:pt modelId="{81EB25DA-8E15-4114-AC94-38BE859C433C}">
      <dgm:prSet phldrT="[Text]" custT="1"/>
      <dgm:spPr>
        <a:solidFill>
          <a:schemeClr val="accent4">
            <a:lumMod val="20000"/>
            <a:lumOff val="80000"/>
          </a:schemeClr>
        </a:solidFill>
      </dgm:spPr>
      <dgm:t>
        <a:bodyPr/>
        <a:lstStyle/>
        <a:p>
          <a:r>
            <a:rPr lang="en-GB" sz="2000" b="1" dirty="0">
              <a:solidFill>
                <a:schemeClr val="tx2"/>
              </a:solidFill>
            </a:rPr>
            <a:t>Full stomach </a:t>
          </a:r>
          <a:endParaRPr lang="en-US" sz="2000" b="1" dirty="0">
            <a:solidFill>
              <a:schemeClr val="tx2"/>
            </a:solidFill>
          </a:endParaRPr>
        </a:p>
      </dgm:t>
    </dgm:pt>
    <dgm:pt modelId="{5A908650-9DB4-473F-84A2-0AD228DA21B3}" type="parTrans" cxnId="{D7E8FD56-434B-47F8-93BA-D2207E8ED38F}">
      <dgm:prSet/>
      <dgm:spPr/>
      <dgm:t>
        <a:bodyPr/>
        <a:lstStyle/>
        <a:p>
          <a:endParaRPr lang="en-US"/>
        </a:p>
      </dgm:t>
    </dgm:pt>
    <dgm:pt modelId="{87072893-C0B2-4E37-82E3-3D984590FD87}" type="sibTrans" cxnId="{D7E8FD56-434B-47F8-93BA-D2207E8ED38F}">
      <dgm:prSet/>
      <dgm:spPr/>
      <dgm:t>
        <a:bodyPr/>
        <a:lstStyle/>
        <a:p>
          <a:endParaRPr lang="en-US"/>
        </a:p>
      </dgm:t>
    </dgm:pt>
    <dgm:pt modelId="{9D274606-406E-4F85-8D83-AF39732FF286}">
      <dgm:prSet phldrT="[Text]" custT="1"/>
      <dgm:spPr>
        <a:solidFill>
          <a:schemeClr val="accent4">
            <a:lumMod val="20000"/>
            <a:lumOff val="80000"/>
          </a:schemeClr>
        </a:solidFill>
      </dgm:spPr>
      <dgm:t>
        <a:bodyPr/>
        <a:lstStyle/>
        <a:p>
          <a:r>
            <a:rPr lang="en-GB" sz="2000" b="1" dirty="0">
              <a:solidFill>
                <a:schemeClr val="tx1"/>
              </a:solidFill>
            </a:rPr>
            <a:t>regular peristaltic contractions </a:t>
          </a:r>
          <a:r>
            <a:rPr lang="en-GB" sz="1400" b="1" dirty="0">
              <a:solidFill>
                <a:srgbClr val="FF0000"/>
              </a:solidFill>
            </a:rPr>
            <a:t>(every 20 seconds)</a:t>
          </a:r>
          <a:endParaRPr lang="en-US" sz="1400" b="1" dirty="0">
            <a:solidFill>
              <a:srgbClr val="FF0000"/>
            </a:solidFill>
          </a:endParaRPr>
        </a:p>
      </dgm:t>
    </dgm:pt>
    <dgm:pt modelId="{54ADEA9D-9430-4F0B-9676-010D5AABC987}" type="parTrans" cxnId="{64E9723B-356E-4B41-A333-9B808FCF2147}">
      <dgm:prSet/>
      <dgm:spPr/>
      <dgm:t>
        <a:bodyPr/>
        <a:lstStyle/>
        <a:p>
          <a:endParaRPr lang="en-US"/>
        </a:p>
      </dgm:t>
    </dgm:pt>
    <dgm:pt modelId="{0331C5AF-1ADC-4D5D-97B1-A00BFEC0D75A}" type="sibTrans" cxnId="{64E9723B-356E-4B41-A333-9B808FCF2147}">
      <dgm:prSet/>
      <dgm:spPr/>
      <dgm:t>
        <a:bodyPr/>
        <a:lstStyle/>
        <a:p>
          <a:endParaRPr lang="en-US"/>
        </a:p>
      </dgm:t>
    </dgm:pt>
    <dgm:pt modelId="{829D77BE-8507-4DD0-8B8A-F7A921583CAA}">
      <dgm:prSet phldrT="[Text]" custT="1"/>
      <dgm:spPr>
        <a:solidFill>
          <a:schemeClr val="accent4">
            <a:lumMod val="20000"/>
            <a:lumOff val="80000"/>
          </a:schemeClr>
        </a:solidFill>
      </dgm:spPr>
      <dgm:t>
        <a:bodyPr/>
        <a:lstStyle/>
        <a:p>
          <a:r>
            <a:rPr lang="en-GB" sz="2000" b="1" dirty="0">
              <a:solidFill>
                <a:schemeClr val="tx1"/>
              </a:solidFill>
            </a:rPr>
            <a:t>sweep over the stomach from </a:t>
          </a:r>
          <a:r>
            <a:rPr lang="en-GB" sz="2000" b="1" dirty="0" err="1">
              <a:solidFill>
                <a:schemeClr val="tx1"/>
              </a:solidFill>
            </a:rPr>
            <a:t>cardia</a:t>
          </a:r>
          <a:r>
            <a:rPr lang="en-GB" sz="2000" b="1" dirty="0">
              <a:solidFill>
                <a:schemeClr val="tx1"/>
              </a:solidFill>
            </a:rPr>
            <a:t> to pylorus, accelerating as they move</a:t>
          </a:r>
          <a:endParaRPr lang="en-US" sz="2000" b="1" dirty="0">
            <a:solidFill>
              <a:schemeClr val="tx1"/>
            </a:solidFill>
          </a:endParaRPr>
        </a:p>
      </dgm:t>
    </dgm:pt>
    <dgm:pt modelId="{625A4F60-CCEB-435E-BB83-4F58FE62C597}" type="parTrans" cxnId="{56A6395A-384B-4420-8347-BD7D436F80D0}">
      <dgm:prSet/>
      <dgm:spPr/>
      <dgm:t>
        <a:bodyPr/>
        <a:lstStyle/>
        <a:p>
          <a:endParaRPr lang="en-US"/>
        </a:p>
      </dgm:t>
    </dgm:pt>
    <dgm:pt modelId="{539BD719-9214-4253-B347-9CD6F48E24B0}" type="sibTrans" cxnId="{56A6395A-384B-4420-8347-BD7D436F80D0}">
      <dgm:prSet/>
      <dgm:spPr/>
      <dgm:t>
        <a:bodyPr/>
        <a:lstStyle/>
        <a:p>
          <a:endParaRPr lang="en-US"/>
        </a:p>
      </dgm:t>
    </dgm:pt>
    <dgm:pt modelId="{856F79D5-9458-4506-9664-BA17CC5F5A5B}">
      <dgm:prSet phldrT="[Text]" custT="1"/>
      <dgm:spPr>
        <a:solidFill>
          <a:schemeClr val="accent4">
            <a:lumMod val="20000"/>
            <a:lumOff val="80000"/>
          </a:schemeClr>
        </a:solidFill>
      </dgm:spPr>
      <dgm:t>
        <a:bodyPr/>
        <a:lstStyle/>
        <a:p>
          <a:r>
            <a:rPr lang="en-GB" sz="2000" b="1" dirty="0">
              <a:solidFill>
                <a:schemeClr val="tx1"/>
              </a:solidFill>
            </a:rPr>
            <a:t>Reduce the resting tension of gastric walls</a:t>
          </a:r>
          <a:endParaRPr lang="en-US" sz="2000" b="1" dirty="0">
            <a:solidFill>
              <a:schemeClr val="tx1"/>
            </a:solidFill>
          </a:endParaRPr>
        </a:p>
      </dgm:t>
    </dgm:pt>
    <dgm:pt modelId="{A50F5614-93F6-4A74-822F-4708702EA19A}" type="parTrans" cxnId="{EDAC90A3-4845-49CC-9D50-EC42F4AA878D}">
      <dgm:prSet/>
      <dgm:spPr/>
      <dgm:t>
        <a:bodyPr/>
        <a:lstStyle/>
        <a:p>
          <a:endParaRPr lang="en-US"/>
        </a:p>
      </dgm:t>
    </dgm:pt>
    <dgm:pt modelId="{2E7D9872-5968-40AA-922A-E51C5D36CE70}" type="sibTrans" cxnId="{EDAC90A3-4845-49CC-9D50-EC42F4AA878D}">
      <dgm:prSet/>
      <dgm:spPr/>
      <dgm:t>
        <a:bodyPr/>
        <a:lstStyle/>
        <a:p>
          <a:endParaRPr lang="en-US"/>
        </a:p>
      </dgm:t>
    </dgm:pt>
    <dgm:pt modelId="{A75276D6-CD12-4FBB-ACE4-0B4B1F7FF566}">
      <dgm:prSet phldrT="[Text]" custT="1"/>
      <dgm:spPr>
        <a:solidFill>
          <a:schemeClr val="accent4">
            <a:lumMod val="20000"/>
            <a:lumOff val="80000"/>
          </a:schemeClr>
        </a:solidFill>
      </dgm:spPr>
      <dgm:t>
        <a:bodyPr/>
        <a:lstStyle/>
        <a:p>
          <a:r>
            <a:rPr lang="en-GB" sz="2000" b="1" dirty="0">
              <a:solidFill>
                <a:schemeClr val="tx1"/>
              </a:solidFill>
            </a:rPr>
            <a:t>Accommodate the food without a rise in intra gastric pressure</a:t>
          </a:r>
          <a:endParaRPr lang="en-US" sz="2000" b="1" dirty="0">
            <a:solidFill>
              <a:schemeClr val="tx1"/>
            </a:solidFill>
          </a:endParaRPr>
        </a:p>
      </dgm:t>
    </dgm:pt>
    <dgm:pt modelId="{920310B2-116F-4560-A008-A84859FC42C0}" type="parTrans" cxnId="{26752183-5603-48A4-8E99-4264561E097B}">
      <dgm:prSet/>
      <dgm:spPr/>
      <dgm:t>
        <a:bodyPr/>
        <a:lstStyle/>
        <a:p>
          <a:endParaRPr lang="en-US"/>
        </a:p>
      </dgm:t>
    </dgm:pt>
    <dgm:pt modelId="{2EAD3DA3-91EE-433B-BC2E-9CF5633D4930}" type="sibTrans" cxnId="{26752183-5603-48A4-8E99-4264561E097B}">
      <dgm:prSet/>
      <dgm:spPr/>
      <dgm:t>
        <a:bodyPr/>
        <a:lstStyle/>
        <a:p>
          <a:endParaRPr lang="en-US"/>
        </a:p>
      </dgm:t>
    </dgm:pt>
    <dgm:pt modelId="{64CF2656-C0D1-44D4-94AA-843E54B86D44}">
      <dgm:prSet phldrT="[Text]"/>
      <dgm:spPr>
        <a:solidFill>
          <a:schemeClr val="accent4">
            <a:lumMod val="20000"/>
            <a:lumOff val="80000"/>
          </a:schemeClr>
        </a:solidFill>
      </dgm:spPr>
      <dgm:t>
        <a:bodyPr/>
        <a:lstStyle/>
        <a:p>
          <a:endParaRPr lang="en-US" sz="1600" dirty="0"/>
        </a:p>
      </dgm:t>
    </dgm:pt>
    <dgm:pt modelId="{04B7B0B8-2AEC-4163-8B60-3B1CB7F8DFAD}" type="parTrans" cxnId="{46BD8F47-941D-4D90-B462-4003FD3B6817}">
      <dgm:prSet/>
      <dgm:spPr/>
      <dgm:t>
        <a:bodyPr/>
        <a:lstStyle/>
        <a:p>
          <a:endParaRPr lang="en-US"/>
        </a:p>
      </dgm:t>
    </dgm:pt>
    <dgm:pt modelId="{0E083649-E956-4DF9-BE8D-4795666496DA}" type="sibTrans" cxnId="{46BD8F47-941D-4D90-B462-4003FD3B6817}">
      <dgm:prSet/>
      <dgm:spPr/>
      <dgm:t>
        <a:bodyPr/>
        <a:lstStyle/>
        <a:p>
          <a:endParaRPr lang="en-US"/>
        </a:p>
      </dgm:t>
    </dgm:pt>
    <dgm:pt modelId="{AD204F59-1523-48F1-A8A2-26110B3D0764}">
      <dgm:prSet phldrT="[Text]" custT="1"/>
      <dgm:spPr>
        <a:solidFill>
          <a:schemeClr val="accent4">
            <a:lumMod val="20000"/>
            <a:lumOff val="80000"/>
          </a:schemeClr>
        </a:solidFill>
      </dgm:spPr>
      <dgm:t>
        <a:bodyPr/>
        <a:lstStyle/>
        <a:p>
          <a:r>
            <a:rPr lang="en-GB" sz="2000" b="1" dirty="0">
              <a:solidFill>
                <a:schemeClr val="tx1"/>
              </a:solidFill>
            </a:rPr>
            <a:t>reducing the risk of reflux of acid into the oesophagus. </a:t>
          </a:r>
          <a:endParaRPr lang="en-US" sz="2000" b="1" dirty="0">
            <a:solidFill>
              <a:schemeClr val="tx1"/>
            </a:solidFill>
          </a:endParaRPr>
        </a:p>
      </dgm:t>
    </dgm:pt>
    <dgm:pt modelId="{695ED0F0-5C58-4AC5-B3D2-C61D20D0EFB2}" type="parTrans" cxnId="{6DF9D3D7-9148-4559-8EA0-F805DD4F6A61}">
      <dgm:prSet/>
      <dgm:spPr/>
      <dgm:t>
        <a:bodyPr/>
        <a:lstStyle/>
        <a:p>
          <a:endParaRPr lang="en-US"/>
        </a:p>
      </dgm:t>
    </dgm:pt>
    <dgm:pt modelId="{DB4CBE89-B3A9-4E1B-8C2F-829314CBB1AC}" type="sibTrans" cxnId="{6DF9D3D7-9148-4559-8EA0-F805DD4F6A61}">
      <dgm:prSet/>
      <dgm:spPr/>
      <dgm:t>
        <a:bodyPr/>
        <a:lstStyle/>
        <a:p>
          <a:endParaRPr lang="en-US"/>
        </a:p>
      </dgm:t>
    </dgm:pt>
    <dgm:pt modelId="{386AB8E7-D7C6-4C1F-ABDE-3652841C2685}">
      <dgm:prSet phldrT="[Text]" custT="1"/>
      <dgm:spPr>
        <a:solidFill>
          <a:schemeClr val="accent4">
            <a:lumMod val="20000"/>
            <a:lumOff val="80000"/>
          </a:schemeClr>
        </a:solidFill>
      </dgm:spPr>
      <dgm:t>
        <a:bodyPr/>
        <a:lstStyle/>
        <a:p>
          <a:r>
            <a:rPr lang="en-US" sz="2000" b="1" dirty="0">
              <a:solidFill>
                <a:schemeClr val="tx1"/>
              </a:solidFill>
            </a:rPr>
            <a:t>Peristaltic contractions +stomach </a:t>
          </a:r>
          <a:r>
            <a:rPr lang="en-GB" sz="2000" b="1" dirty="0">
              <a:solidFill>
                <a:schemeClr val="tx1"/>
              </a:solidFill>
            </a:rPr>
            <a:t>funnel shape are </a:t>
          </a:r>
          <a:r>
            <a:rPr lang="en-GB" sz="2000" b="1" dirty="0">
              <a:solidFill>
                <a:srgbClr val="C00000"/>
              </a:solidFill>
            </a:rPr>
            <a:t>mixes</a:t>
          </a:r>
          <a:r>
            <a:rPr lang="en-GB" sz="2000" b="1" dirty="0">
              <a:solidFill>
                <a:schemeClr val="tx1"/>
              </a:solidFill>
            </a:rPr>
            <a:t> the contents and decants liquid </a:t>
          </a:r>
          <a:r>
            <a:rPr lang="en-GB" sz="2000" b="1" dirty="0" err="1">
              <a:solidFill>
                <a:schemeClr val="tx1"/>
              </a:solidFill>
            </a:rPr>
            <a:t>chyme</a:t>
          </a:r>
          <a:r>
            <a:rPr lang="en-GB" sz="2000" b="1" dirty="0">
              <a:solidFill>
                <a:schemeClr val="tx1"/>
              </a:solidFill>
            </a:rPr>
            <a:t> into the pyloric region</a:t>
          </a:r>
          <a:endParaRPr lang="en-US" sz="2000" b="1" dirty="0">
            <a:solidFill>
              <a:schemeClr val="tx1"/>
            </a:solidFill>
          </a:endParaRPr>
        </a:p>
      </dgm:t>
    </dgm:pt>
    <dgm:pt modelId="{E3300727-D98C-45F4-B04E-5DF0747CC7BA}" type="parTrans" cxnId="{E6D5B3A2-E559-42C0-9CD7-9B1337C9F0E0}">
      <dgm:prSet/>
      <dgm:spPr/>
      <dgm:t>
        <a:bodyPr/>
        <a:lstStyle/>
        <a:p>
          <a:endParaRPr lang="en-US"/>
        </a:p>
      </dgm:t>
    </dgm:pt>
    <dgm:pt modelId="{D76018A4-A6F5-4022-AA73-FD5C16E84363}" type="sibTrans" cxnId="{E6D5B3A2-E559-42C0-9CD7-9B1337C9F0E0}">
      <dgm:prSet/>
      <dgm:spPr/>
      <dgm:t>
        <a:bodyPr/>
        <a:lstStyle/>
        <a:p>
          <a:endParaRPr lang="en-US"/>
        </a:p>
      </dgm:t>
    </dgm:pt>
    <dgm:pt modelId="{B07B8B78-C96B-4AC9-AFC7-3EC05A423024}">
      <dgm:prSet phldrT="[Text]"/>
      <dgm:spPr>
        <a:solidFill>
          <a:schemeClr val="accent4">
            <a:lumMod val="20000"/>
            <a:lumOff val="80000"/>
          </a:schemeClr>
        </a:solidFill>
      </dgm:spPr>
      <dgm:t>
        <a:bodyPr/>
        <a:lstStyle/>
        <a:p>
          <a:endParaRPr lang="en-US" sz="1500" b="1" dirty="0"/>
        </a:p>
      </dgm:t>
    </dgm:pt>
    <dgm:pt modelId="{7CF6D879-7135-4531-920F-9E23954AC108}" type="parTrans" cxnId="{010B5EA4-7CE1-4284-935C-8D7B2A6F0E7F}">
      <dgm:prSet/>
      <dgm:spPr/>
      <dgm:t>
        <a:bodyPr/>
        <a:lstStyle/>
        <a:p>
          <a:endParaRPr lang="en-US"/>
        </a:p>
      </dgm:t>
    </dgm:pt>
    <dgm:pt modelId="{19C423F1-15AF-4B26-97B4-9111F2B53A6F}" type="sibTrans" cxnId="{010B5EA4-7CE1-4284-935C-8D7B2A6F0E7F}">
      <dgm:prSet/>
      <dgm:spPr/>
      <dgm:t>
        <a:bodyPr/>
        <a:lstStyle/>
        <a:p>
          <a:endParaRPr lang="en-US"/>
        </a:p>
      </dgm:t>
    </dgm:pt>
    <dgm:pt modelId="{75B29128-A94B-49FD-BE57-16A1EFB740BB}">
      <dgm:prSet phldrT="[Text]" custT="1"/>
      <dgm:spPr>
        <a:solidFill>
          <a:schemeClr val="accent4">
            <a:lumMod val="20000"/>
            <a:lumOff val="80000"/>
          </a:schemeClr>
        </a:solidFill>
      </dgm:spPr>
      <dgm:t>
        <a:bodyPr/>
        <a:lstStyle/>
        <a:p>
          <a:r>
            <a:rPr lang="en-GB" sz="2000" b="1" dirty="0">
              <a:solidFill>
                <a:schemeClr val="tx1"/>
              </a:solidFill>
            </a:rPr>
            <a:t>A small squirt of </a:t>
          </a:r>
          <a:r>
            <a:rPr lang="en-GB" sz="2000" b="1" dirty="0" err="1">
              <a:solidFill>
                <a:schemeClr val="tx1"/>
              </a:solidFill>
            </a:rPr>
            <a:t>chyme</a:t>
          </a:r>
          <a:r>
            <a:rPr lang="en-GB" sz="2000" b="1" dirty="0">
              <a:solidFill>
                <a:schemeClr val="tx1"/>
              </a:solidFill>
            </a:rPr>
            <a:t> leaves the pylorus with each peristaltic wave before the pylorus shuts.</a:t>
          </a:r>
          <a:endParaRPr lang="en-US" sz="2000" b="1" dirty="0">
            <a:solidFill>
              <a:schemeClr val="tx1"/>
            </a:solidFill>
          </a:endParaRPr>
        </a:p>
      </dgm:t>
    </dgm:pt>
    <dgm:pt modelId="{5AF096E8-F424-4D39-8455-41DE6883022F}" type="parTrans" cxnId="{4172375A-7DAC-437B-8292-BE0AF8268CC7}">
      <dgm:prSet/>
      <dgm:spPr/>
      <dgm:t>
        <a:bodyPr/>
        <a:lstStyle/>
        <a:p>
          <a:endParaRPr lang="en-US"/>
        </a:p>
      </dgm:t>
    </dgm:pt>
    <dgm:pt modelId="{7E4A2623-CC5B-49B4-A8B5-D83C3E2AB611}" type="sibTrans" cxnId="{4172375A-7DAC-437B-8292-BE0AF8268CC7}">
      <dgm:prSet/>
      <dgm:spPr/>
      <dgm:t>
        <a:bodyPr/>
        <a:lstStyle/>
        <a:p>
          <a:endParaRPr lang="en-US"/>
        </a:p>
      </dgm:t>
    </dgm:pt>
    <dgm:pt modelId="{883D6571-F967-4D2A-9BF3-9403AA59B115}" type="pres">
      <dgm:prSet presAssocID="{FF089B5B-2DCB-461C-9504-61D7120D00DD}" presName="Name0" presStyleCnt="0">
        <dgm:presLayoutVars>
          <dgm:dir/>
          <dgm:resizeHandles val="exact"/>
        </dgm:presLayoutVars>
      </dgm:prSet>
      <dgm:spPr/>
    </dgm:pt>
    <dgm:pt modelId="{E01FAF50-7589-4901-B19C-80F012619D63}" type="pres">
      <dgm:prSet presAssocID="{3FD67954-2B31-4A02-978C-7516C5F04F4C}" presName="node" presStyleLbl="node1" presStyleIdx="0" presStyleCnt="2">
        <dgm:presLayoutVars>
          <dgm:bulletEnabled val="1"/>
        </dgm:presLayoutVars>
      </dgm:prSet>
      <dgm:spPr/>
    </dgm:pt>
    <dgm:pt modelId="{88FD7FAC-FCE2-4B4F-AB38-0E9AE939E992}" type="pres">
      <dgm:prSet presAssocID="{F5C01AF1-A161-4114-9765-7178EEF0CE75}" presName="sibTrans" presStyleCnt="0"/>
      <dgm:spPr/>
    </dgm:pt>
    <dgm:pt modelId="{4C4560E9-0367-4E72-820E-499C4F70545B}" type="pres">
      <dgm:prSet presAssocID="{81EB25DA-8E15-4114-AC94-38BE859C433C}" presName="node" presStyleLbl="node1" presStyleIdx="1" presStyleCnt="2" custLinFactNeighborX="1386" custLinFactNeighborY="-1369">
        <dgm:presLayoutVars>
          <dgm:bulletEnabled val="1"/>
        </dgm:presLayoutVars>
      </dgm:prSet>
      <dgm:spPr/>
    </dgm:pt>
  </dgm:ptLst>
  <dgm:cxnLst>
    <dgm:cxn modelId="{1CB9A10A-758C-4502-B5A9-BBD2932DDFE3}" type="presOf" srcId="{829D77BE-8507-4DD0-8B8A-F7A921583CAA}" destId="{4C4560E9-0367-4E72-820E-499C4F70545B}" srcOrd="0" destOrd="2" presId="urn:microsoft.com/office/officeart/2005/8/layout/hList6"/>
    <dgm:cxn modelId="{3AF1A810-C4D4-4E7C-BA97-D8FFD7B5AA59}" type="presOf" srcId="{75B29128-A94B-49FD-BE57-16A1EFB740BB}" destId="{4C4560E9-0367-4E72-820E-499C4F70545B}" srcOrd="0" destOrd="4" presId="urn:microsoft.com/office/officeart/2005/8/layout/hList6"/>
    <dgm:cxn modelId="{8F4C3E12-5261-4374-B055-EE7526ADF3F0}" srcId="{3FD67954-2B31-4A02-978C-7516C5F04F4C}" destId="{4E32397A-9970-4E6D-81C6-C716857DE48D}" srcOrd="0" destOrd="0" parTransId="{F4890FF7-D606-4206-8D0B-A2BBAB371EDF}" sibTransId="{31B2B6AA-9E44-49CF-9313-11799622B11E}"/>
    <dgm:cxn modelId="{64E9723B-356E-4B41-A333-9B808FCF2147}" srcId="{81EB25DA-8E15-4114-AC94-38BE859C433C}" destId="{9D274606-406E-4F85-8D83-AF39732FF286}" srcOrd="0" destOrd="0" parTransId="{54ADEA9D-9430-4F0B-9676-010D5AABC987}" sibTransId="{0331C5AF-1ADC-4D5D-97B1-A00BFEC0D75A}"/>
    <dgm:cxn modelId="{BAA9135B-CD9D-4571-A99D-C472B51DC02D}" type="presOf" srcId="{386AB8E7-D7C6-4C1F-ABDE-3652841C2685}" destId="{4C4560E9-0367-4E72-820E-499C4F70545B}" srcOrd="0" destOrd="3" presId="urn:microsoft.com/office/officeart/2005/8/layout/hList6"/>
    <dgm:cxn modelId="{67DDE55B-0E64-440A-ADE0-E219A880E2B2}" srcId="{3FD67954-2B31-4A02-978C-7516C5F04F4C}" destId="{D1BA9260-94B4-4E83-A1FD-D484C8780B81}" srcOrd="1" destOrd="0" parTransId="{957E66EB-1CB3-49DB-A7E7-0E3B51CFC306}" sibTransId="{A1AEB5F3-CC99-4AB6-8BCB-E25C527E97E4}"/>
    <dgm:cxn modelId="{115EC861-A98A-4649-A283-C2000D01E76C}" type="presOf" srcId="{81EB25DA-8E15-4114-AC94-38BE859C433C}" destId="{4C4560E9-0367-4E72-820E-499C4F70545B}" srcOrd="0" destOrd="0" presId="urn:microsoft.com/office/officeart/2005/8/layout/hList6"/>
    <dgm:cxn modelId="{6C7FCE41-1358-4850-BBC5-B3E968FA734B}" type="presOf" srcId="{3FD67954-2B31-4A02-978C-7516C5F04F4C}" destId="{E01FAF50-7589-4901-B19C-80F012619D63}" srcOrd="0" destOrd="0" presId="urn:microsoft.com/office/officeart/2005/8/layout/hList6"/>
    <dgm:cxn modelId="{46BD8F47-941D-4D90-B462-4003FD3B6817}" srcId="{3FD67954-2B31-4A02-978C-7516C5F04F4C}" destId="{64CF2656-C0D1-44D4-94AA-843E54B86D44}" srcOrd="5" destOrd="0" parTransId="{04B7B0B8-2AEC-4163-8B60-3B1CB7F8DFAD}" sibTransId="{0E083649-E956-4DF9-BE8D-4795666496DA}"/>
    <dgm:cxn modelId="{82C5A34D-7655-4B83-876D-F07354CF2D92}" type="presOf" srcId="{856F79D5-9458-4506-9664-BA17CC5F5A5B}" destId="{E01FAF50-7589-4901-B19C-80F012619D63}" srcOrd="0" destOrd="3" presId="urn:microsoft.com/office/officeart/2005/8/layout/hList6"/>
    <dgm:cxn modelId="{D7E8FD56-434B-47F8-93BA-D2207E8ED38F}" srcId="{FF089B5B-2DCB-461C-9504-61D7120D00DD}" destId="{81EB25DA-8E15-4114-AC94-38BE859C433C}" srcOrd="1" destOrd="0" parTransId="{5A908650-9DB4-473F-84A2-0AD228DA21B3}" sibTransId="{87072893-C0B2-4E37-82E3-3D984590FD87}"/>
    <dgm:cxn modelId="{A5B9DA77-4579-490C-9B55-C04B09FE6130}" type="presOf" srcId="{9D274606-406E-4F85-8D83-AF39732FF286}" destId="{4C4560E9-0367-4E72-820E-499C4F70545B}" srcOrd="0" destOrd="1" presId="urn:microsoft.com/office/officeart/2005/8/layout/hList6"/>
    <dgm:cxn modelId="{4172375A-7DAC-437B-8292-BE0AF8268CC7}" srcId="{81EB25DA-8E15-4114-AC94-38BE859C433C}" destId="{75B29128-A94B-49FD-BE57-16A1EFB740BB}" srcOrd="3" destOrd="0" parTransId="{5AF096E8-F424-4D39-8455-41DE6883022F}" sibTransId="{7E4A2623-CC5B-49B4-A8B5-D83C3E2AB611}"/>
    <dgm:cxn modelId="{56A6395A-384B-4420-8347-BD7D436F80D0}" srcId="{81EB25DA-8E15-4114-AC94-38BE859C433C}" destId="{829D77BE-8507-4DD0-8B8A-F7A921583CAA}" srcOrd="1" destOrd="0" parTransId="{625A4F60-CCEB-435E-BB83-4F58FE62C597}" sibTransId="{539BD719-9214-4253-B347-9CD6F48E24B0}"/>
    <dgm:cxn modelId="{6AFB505A-25AA-4123-8025-2795A6E0C6C2}" type="presOf" srcId="{D1BA9260-94B4-4E83-A1FD-D484C8780B81}" destId="{E01FAF50-7589-4901-B19C-80F012619D63}" srcOrd="0" destOrd="2" presId="urn:microsoft.com/office/officeart/2005/8/layout/hList6"/>
    <dgm:cxn modelId="{26752183-5603-48A4-8E99-4264561E097B}" srcId="{3FD67954-2B31-4A02-978C-7516C5F04F4C}" destId="{A75276D6-CD12-4FBB-ACE4-0B4B1F7FF566}" srcOrd="3" destOrd="0" parTransId="{920310B2-116F-4560-A008-A84859FC42C0}" sibTransId="{2EAD3DA3-91EE-433B-BC2E-9CF5633D4930}"/>
    <dgm:cxn modelId="{95842B93-0C87-4F9C-A5AA-D93EDD65EB3E}" type="presOf" srcId="{B07B8B78-C96B-4AC9-AFC7-3EC05A423024}" destId="{4C4560E9-0367-4E72-820E-499C4F70545B}" srcOrd="0" destOrd="5" presId="urn:microsoft.com/office/officeart/2005/8/layout/hList6"/>
    <dgm:cxn modelId="{E6D5B3A2-E559-42C0-9CD7-9B1337C9F0E0}" srcId="{81EB25DA-8E15-4114-AC94-38BE859C433C}" destId="{386AB8E7-D7C6-4C1F-ABDE-3652841C2685}" srcOrd="2" destOrd="0" parTransId="{E3300727-D98C-45F4-B04E-5DF0747CC7BA}" sibTransId="{D76018A4-A6F5-4022-AA73-FD5C16E84363}"/>
    <dgm:cxn modelId="{EDAC90A3-4845-49CC-9D50-EC42F4AA878D}" srcId="{3FD67954-2B31-4A02-978C-7516C5F04F4C}" destId="{856F79D5-9458-4506-9664-BA17CC5F5A5B}" srcOrd="2" destOrd="0" parTransId="{A50F5614-93F6-4A74-822F-4708702EA19A}" sibTransId="{2E7D9872-5968-40AA-922A-E51C5D36CE70}"/>
    <dgm:cxn modelId="{010B5EA4-7CE1-4284-935C-8D7B2A6F0E7F}" srcId="{81EB25DA-8E15-4114-AC94-38BE859C433C}" destId="{B07B8B78-C96B-4AC9-AFC7-3EC05A423024}" srcOrd="4" destOrd="0" parTransId="{7CF6D879-7135-4531-920F-9E23954AC108}" sibTransId="{19C423F1-15AF-4B26-97B4-9111F2B53A6F}"/>
    <dgm:cxn modelId="{5195C8AF-3446-46FC-B05E-3280DA7079BF}" type="presOf" srcId="{A75276D6-CD12-4FBB-ACE4-0B4B1F7FF566}" destId="{E01FAF50-7589-4901-B19C-80F012619D63}" srcOrd="0" destOrd="4" presId="urn:microsoft.com/office/officeart/2005/8/layout/hList6"/>
    <dgm:cxn modelId="{640EFBC3-B760-4BF0-AF6B-CC8AAF47B01D}" srcId="{FF089B5B-2DCB-461C-9504-61D7120D00DD}" destId="{3FD67954-2B31-4A02-978C-7516C5F04F4C}" srcOrd="0" destOrd="0" parTransId="{B4F94448-0987-44C0-AD3D-877D3EBC2DC9}" sibTransId="{F5C01AF1-A161-4114-9765-7178EEF0CE75}"/>
    <dgm:cxn modelId="{4B3FEACD-E714-4644-A6C8-F450BC8843FB}" type="presOf" srcId="{4E32397A-9970-4E6D-81C6-C716857DE48D}" destId="{E01FAF50-7589-4901-B19C-80F012619D63}" srcOrd="0" destOrd="1" presId="urn:microsoft.com/office/officeart/2005/8/layout/hList6"/>
    <dgm:cxn modelId="{E1292DCE-995D-495C-B60E-80EF1CA7AABE}" type="presOf" srcId="{AD204F59-1523-48F1-A8A2-26110B3D0764}" destId="{E01FAF50-7589-4901-B19C-80F012619D63}" srcOrd="0" destOrd="5" presId="urn:microsoft.com/office/officeart/2005/8/layout/hList6"/>
    <dgm:cxn modelId="{6DF9D3D7-9148-4559-8EA0-F805DD4F6A61}" srcId="{3FD67954-2B31-4A02-978C-7516C5F04F4C}" destId="{AD204F59-1523-48F1-A8A2-26110B3D0764}" srcOrd="4" destOrd="0" parTransId="{695ED0F0-5C58-4AC5-B3D2-C61D20D0EFB2}" sibTransId="{DB4CBE89-B3A9-4E1B-8C2F-829314CBB1AC}"/>
    <dgm:cxn modelId="{9B8EA7ED-4CCC-40B3-ABE0-3575786599CE}" type="presOf" srcId="{64CF2656-C0D1-44D4-94AA-843E54B86D44}" destId="{E01FAF50-7589-4901-B19C-80F012619D63}" srcOrd="0" destOrd="6" presId="urn:microsoft.com/office/officeart/2005/8/layout/hList6"/>
    <dgm:cxn modelId="{4F16ECFB-955D-47DB-8EC5-2C34FD3CF156}" type="presOf" srcId="{FF089B5B-2DCB-461C-9504-61D7120D00DD}" destId="{883D6571-F967-4D2A-9BF3-9403AA59B115}" srcOrd="0" destOrd="0" presId="urn:microsoft.com/office/officeart/2005/8/layout/hList6"/>
    <dgm:cxn modelId="{6D94E243-CB93-4F33-B006-77A14DE0F7A3}" type="presParOf" srcId="{883D6571-F967-4D2A-9BF3-9403AA59B115}" destId="{E01FAF50-7589-4901-B19C-80F012619D63}" srcOrd="0" destOrd="0" presId="urn:microsoft.com/office/officeart/2005/8/layout/hList6"/>
    <dgm:cxn modelId="{F66BC297-3AE4-4B02-B56A-5ECD26BEEFE8}" type="presParOf" srcId="{883D6571-F967-4D2A-9BF3-9403AA59B115}" destId="{88FD7FAC-FCE2-4B4F-AB38-0E9AE939E992}" srcOrd="1" destOrd="0" presId="urn:microsoft.com/office/officeart/2005/8/layout/hList6"/>
    <dgm:cxn modelId="{D6218ACC-3356-4F96-ACA4-F272D8B09A8F}" type="presParOf" srcId="{883D6571-F967-4D2A-9BF3-9403AA59B115}" destId="{4C4560E9-0367-4E72-820E-499C4F70545B}" srcOrd="2" destOrd="0" presId="urn:microsoft.com/office/officeart/2005/8/layout/hList6"/>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378572-6AED-463B-BAD7-49006E287254}">
      <dsp:nvSpPr>
        <dsp:cNvPr id="0" name=""/>
        <dsp:cNvSpPr/>
      </dsp:nvSpPr>
      <dsp:spPr>
        <a:xfrm>
          <a:off x="0" y="167648"/>
          <a:ext cx="3657600" cy="3657600"/>
        </a:xfrm>
        <a:prstGeom prst="pie">
          <a:avLst>
            <a:gd name="adj1" fmla="val 5400000"/>
            <a:gd name="adj2" fmla="val 162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CB036B8-45D9-4419-B0A9-F811D2ECD183}">
      <dsp:nvSpPr>
        <dsp:cNvPr id="0" name=""/>
        <dsp:cNvSpPr/>
      </dsp:nvSpPr>
      <dsp:spPr>
        <a:xfrm>
          <a:off x="1828800" y="125768"/>
          <a:ext cx="4267200" cy="3657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b="1" kern="1200" dirty="0"/>
            <a:t>storage</a:t>
          </a:r>
        </a:p>
      </dsp:txBody>
      <dsp:txXfrm>
        <a:off x="1828800" y="125768"/>
        <a:ext cx="2133600" cy="1737360"/>
      </dsp:txXfrm>
    </dsp:sp>
    <dsp:sp modelId="{C7FF4D14-9E64-4D33-90FC-D666D7B544EB}">
      <dsp:nvSpPr>
        <dsp:cNvPr id="0" name=""/>
        <dsp:cNvSpPr/>
      </dsp:nvSpPr>
      <dsp:spPr>
        <a:xfrm>
          <a:off x="960120" y="1940560"/>
          <a:ext cx="1737360" cy="1737360"/>
        </a:xfrm>
        <a:prstGeom prst="pie">
          <a:avLst>
            <a:gd name="adj1" fmla="val 5400000"/>
            <a:gd name="adj2" fmla="val 162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3274CAC-BDD0-482D-9153-B8A96E08F16E}">
      <dsp:nvSpPr>
        <dsp:cNvPr id="0" name=""/>
        <dsp:cNvSpPr/>
      </dsp:nvSpPr>
      <dsp:spPr>
        <a:xfrm>
          <a:off x="1828800" y="1940560"/>
          <a:ext cx="4267200" cy="173736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b="1" kern="1200" dirty="0"/>
            <a:t>Disruption</a:t>
          </a:r>
        </a:p>
        <a:p>
          <a:pPr marL="0" lvl="0" indent="0" algn="ctr" defTabSz="1377950">
            <a:lnSpc>
              <a:spcPct val="90000"/>
            </a:lnSpc>
            <a:spcBef>
              <a:spcPct val="0"/>
            </a:spcBef>
            <a:spcAft>
              <a:spcPct val="35000"/>
            </a:spcAft>
            <a:buNone/>
          </a:pPr>
          <a:r>
            <a:rPr lang="en-US" sz="3100" kern="1200" dirty="0"/>
            <a:t>(to form </a:t>
          </a:r>
          <a:r>
            <a:rPr lang="en-US" sz="3100" kern="1200" dirty="0" err="1"/>
            <a:t>chym</a:t>
          </a:r>
          <a:r>
            <a:rPr lang="en-US" sz="3100" kern="1200" dirty="0"/>
            <a:t>) </a:t>
          </a:r>
        </a:p>
      </dsp:txBody>
      <dsp:txXfrm>
        <a:off x="1828800" y="1940560"/>
        <a:ext cx="2133600" cy="1737360"/>
      </dsp:txXfrm>
    </dsp:sp>
    <dsp:sp modelId="{95E7B83F-A312-41D4-AC21-B66043FB9B7F}">
      <dsp:nvSpPr>
        <dsp:cNvPr id="0" name=""/>
        <dsp:cNvSpPr/>
      </dsp:nvSpPr>
      <dsp:spPr>
        <a:xfrm>
          <a:off x="3962400" y="203199"/>
          <a:ext cx="2133600" cy="1737360"/>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marL="228600" lvl="1" indent="-228600" algn="l" defTabSz="1155700">
            <a:lnSpc>
              <a:spcPct val="90000"/>
            </a:lnSpc>
            <a:spcBef>
              <a:spcPct val="0"/>
            </a:spcBef>
            <a:spcAft>
              <a:spcPct val="15000"/>
            </a:spcAft>
            <a:buChar char="•"/>
          </a:pPr>
          <a:endParaRPr lang="en-US" sz="2600" kern="1200"/>
        </a:p>
        <a:p>
          <a:pPr marL="228600" lvl="1" indent="-228600" algn="l" defTabSz="1155700">
            <a:lnSpc>
              <a:spcPct val="90000"/>
            </a:lnSpc>
            <a:spcBef>
              <a:spcPct val="0"/>
            </a:spcBef>
            <a:spcAft>
              <a:spcPct val="15000"/>
            </a:spcAft>
            <a:buChar char="•"/>
          </a:pPr>
          <a:endParaRPr lang="en-US" sz="2600" kern="1200"/>
        </a:p>
      </dsp:txBody>
      <dsp:txXfrm>
        <a:off x="3962400" y="203199"/>
        <a:ext cx="2133600" cy="1737360"/>
      </dsp:txXfrm>
    </dsp:sp>
    <dsp:sp modelId="{4C5F099C-0AAE-478D-9C43-3E06B813C58D}">
      <dsp:nvSpPr>
        <dsp:cNvPr id="0" name=""/>
        <dsp:cNvSpPr/>
      </dsp:nvSpPr>
      <dsp:spPr>
        <a:xfrm>
          <a:off x="3962400" y="1940560"/>
          <a:ext cx="2133600" cy="1737360"/>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marL="228600" lvl="1" indent="-228600" algn="l" defTabSz="1155700">
            <a:lnSpc>
              <a:spcPct val="90000"/>
            </a:lnSpc>
            <a:spcBef>
              <a:spcPct val="0"/>
            </a:spcBef>
            <a:spcAft>
              <a:spcPct val="15000"/>
            </a:spcAft>
            <a:buChar char="•"/>
          </a:pPr>
          <a:r>
            <a:rPr lang="en-GB" sz="2600" kern="1200" dirty="0">
              <a:solidFill>
                <a:srgbClr val="FF0000"/>
              </a:solidFill>
            </a:rPr>
            <a:t>a complex of secretion </a:t>
          </a:r>
          <a:endParaRPr lang="en-US" sz="2600" kern="1200" dirty="0">
            <a:solidFill>
              <a:srgbClr val="FF0000"/>
            </a:solidFill>
          </a:endParaRPr>
        </a:p>
        <a:p>
          <a:pPr marL="228600" lvl="1" indent="-228600" algn="l" defTabSz="1155700">
            <a:lnSpc>
              <a:spcPct val="90000"/>
            </a:lnSpc>
            <a:spcBef>
              <a:spcPct val="0"/>
            </a:spcBef>
            <a:spcAft>
              <a:spcPct val="15000"/>
            </a:spcAft>
            <a:buChar char="•"/>
          </a:pPr>
          <a:r>
            <a:rPr lang="en-GB" sz="2600" kern="1200" dirty="0">
              <a:solidFill>
                <a:srgbClr val="FF0000"/>
              </a:solidFill>
            </a:rPr>
            <a:t>specialised motility</a:t>
          </a:r>
          <a:endParaRPr lang="en-US" sz="2600" kern="1200" dirty="0">
            <a:solidFill>
              <a:srgbClr val="FF0000"/>
            </a:solidFill>
          </a:endParaRPr>
        </a:p>
      </dsp:txBody>
      <dsp:txXfrm>
        <a:off x="3962400" y="1940560"/>
        <a:ext cx="2133600" cy="173736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B5A4C9-4C78-40E7-8F76-16B6211C8B1D}">
      <dsp:nvSpPr>
        <dsp:cNvPr id="0" name=""/>
        <dsp:cNvSpPr/>
      </dsp:nvSpPr>
      <dsp:spPr>
        <a:xfrm>
          <a:off x="0" y="258635"/>
          <a:ext cx="2590800" cy="324024"/>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4A1C690-2B6D-41D7-BA88-833252F11669}">
      <dsp:nvSpPr>
        <dsp:cNvPr id="0" name=""/>
        <dsp:cNvSpPr/>
      </dsp:nvSpPr>
      <dsp:spPr>
        <a:xfrm>
          <a:off x="127292" y="44372"/>
          <a:ext cx="2249807" cy="37957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48" tIns="0" rIns="68548" bIns="0" numCol="1" spcCol="1270" anchor="ctr" anchorCtr="0">
          <a:noAutofit/>
        </a:bodyPr>
        <a:lstStyle/>
        <a:p>
          <a:pPr marL="0" lvl="0" indent="0" algn="l" defTabSz="711200">
            <a:lnSpc>
              <a:spcPct val="90000"/>
            </a:lnSpc>
            <a:spcBef>
              <a:spcPct val="0"/>
            </a:spcBef>
            <a:spcAft>
              <a:spcPct val="35000"/>
            </a:spcAft>
            <a:buNone/>
          </a:pPr>
          <a:r>
            <a:rPr lang="en-US" sz="1600" b="1" kern="1200" dirty="0"/>
            <a:t>Digest the food</a:t>
          </a:r>
        </a:p>
      </dsp:txBody>
      <dsp:txXfrm>
        <a:off x="145821" y="62901"/>
        <a:ext cx="2212749" cy="342513"/>
      </dsp:txXfrm>
    </dsp:sp>
    <dsp:sp modelId="{5255C857-AEA7-4C75-9DA9-72EF067B9DA7}">
      <dsp:nvSpPr>
        <dsp:cNvPr id="0" name=""/>
        <dsp:cNvSpPr/>
      </dsp:nvSpPr>
      <dsp:spPr>
        <a:xfrm>
          <a:off x="0" y="859272"/>
          <a:ext cx="2590800" cy="324024"/>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46329AE-FEE0-454B-A4A9-060AF8D49368}">
      <dsp:nvSpPr>
        <dsp:cNvPr id="0" name=""/>
        <dsp:cNvSpPr/>
      </dsp:nvSpPr>
      <dsp:spPr>
        <a:xfrm>
          <a:off x="119302" y="685800"/>
          <a:ext cx="2266022" cy="37957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48" tIns="0" rIns="68548" bIns="0" numCol="1" spcCol="1270" anchor="ctr" anchorCtr="0">
          <a:noAutofit/>
        </a:bodyPr>
        <a:lstStyle/>
        <a:p>
          <a:pPr marL="0" lvl="0" indent="0" algn="l" defTabSz="711200">
            <a:lnSpc>
              <a:spcPct val="90000"/>
            </a:lnSpc>
            <a:spcBef>
              <a:spcPct val="0"/>
            </a:spcBef>
            <a:spcAft>
              <a:spcPct val="35000"/>
            </a:spcAft>
            <a:buNone/>
          </a:pPr>
          <a:r>
            <a:rPr lang="en-US" sz="1600" b="1" kern="1200" dirty="0"/>
            <a:t>kills ingested bacteria</a:t>
          </a:r>
        </a:p>
      </dsp:txBody>
      <dsp:txXfrm>
        <a:off x="137831" y="704329"/>
        <a:ext cx="2228964" cy="342513"/>
      </dsp:txXfrm>
    </dsp:sp>
    <dsp:sp modelId="{C0AF74F9-C7DA-4D03-AF7C-D9FACA37E352}">
      <dsp:nvSpPr>
        <dsp:cNvPr id="0" name=""/>
        <dsp:cNvSpPr/>
      </dsp:nvSpPr>
      <dsp:spPr>
        <a:xfrm>
          <a:off x="0" y="1615751"/>
          <a:ext cx="2590800" cy="324024"/>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E3AF9E0-D95E-4549-A0FA-97424371AC47}">
      <dsp:nvSpPr>
        <dsp:cNvPr id="0" name=""/>
        <dsp:cNvSpPr/>
      </dsp:nvSpPr>
      <dsp:spPr>
        <a:xfrm>
          <a:off x="129413" y="1242696"/>
          <a:ext cx="2272726" cy="53541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48" tIns="0" rIns="68548" bIns="0" numCol="1" spcCol="1270" anchor="ctr" anchorCtr="0">
          <a:noAutofit/>
        </a:bodyPr>
        <a:lstStyle/>
        <a:p>
          <a:pPr marL="0" lvl="0" indent="0" algn="l" defTabSz="711200">
            <a:lnSpc>
              <a:spcPct val="90000"/>
            </a:lnSpc>
            <a:spcBef>
              <a:spcPct val="0"/>
            </a:spcBef>
            <a:spcAft>
              <a:spcPct val="35000"/>
            </a:spcAft>
            <a:buNone/>
          </a:pPr>
          <a:r>
            <a:rPr lang="en-US" sz="1600" b="1" kern="1200" dirty="0"/>
            <a:t>converts inactive</a:t>
          </a:r>
        </a:p>
        <a:p>
          <a:pPr marL="0" lvl="0" indent="0" algn="l" defTabSz="711200">
            <a:lnSpc>
              <a:spcPct val="90000"/>
            </a:lnSpc>
            <a:spcBef>
              <a:spcPct val="0"/>
            </a:spcBef>
            <a:spcAft>
              <a:spcPct val="35000"/>
            </a:spcAft>
            <a:buNone/>
          </a:pPr>
          <a:r>
            <a:rPr lang="en-US" sz="1600" b="1" kern="1200" dirty="0"/>
            <a:t>Pepsinogen to pepsin.</a:t>
          </a:r>
        </a:p>
      </dsp:txBody>
      <dsp:txXfrm>
        <a:off x="155550" y="1268833"/>
        <a:ext cx="2220452" cy="48314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B5A4C9-4C78-40E7-8F76-16B6211C8B1D}">
      <dsp:nvSpPr>
        <dsp:cNvPr id="0" name=""/>
        <dsp:cNvSpPr/>
      </dsp:nvSpPr>
      <dsp:spPr>
        <a:xfrm>
          <a:off x="0" y="352005"/>
          <a:ext cx="2684675" cy="254499"/>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4A1C690-2B6D-41D7-BA88-833252F11669}">
      <dsp:nvSpPr>
        <dsp:cNvPr id="0" name=""/>
        <dsp:cNvSpPr/>
      </dsp:nvSpPr>
      <dsp:spPr>
        <a:xfrm>
          <a:off x="126102" y="23294"/>
          <a:ext cx="2555653" cy="43390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1032" tIns="0" rIns="71032" bIns="0" numCol="1" spcCol="1270" anchor="ctr" anchorCtr="0">
          <a:noAutofit/>
        </a:bodyPr>
        <a:lstStyle/>
        <a:p>
          <a:pPr marL="0" lvl="0" indent="0" algn="l" defTabSz="711200">
            <a:lnSpc>
              <a:spcPct val="90000"/>
            </a:lnSpc>
            <a:spcBef>
              <a:spcPct val="0"/>
            </a:spcBef>
            <a:spcAft>
              <a:spcPct val="35000"/>
            </a:spcAft>
            <a:buNone/>
          </a:pPr>
          <a:r>
            <a:rPr lang="en-US" sz="1600" b="1" kern="1200" dirty="0"/>
            <a:t>Pepsinogen </a:t>
          </a:r>
          <a:r>
            <a:rPr lang="en-US" sz="1600" b="1" kern="1200" dirty="0">
              <a:latin typeface="Calibri"/>
              <a:cs typeface="Calibri"/>
            </a:rPr>
            <a:t>→pepsin </a:t>
          </a:r>
          <a:r>
            <a:rPr lang="en-US" sz="1600" b="1" kern="1200" dirty="0"/>
            <a:t>protein digestion </a:t>
          </a:r>
        </a:p>
      </dsp:txBody>
      <dsp:txXfrm>
        <a:off x="147284" y="44476"/>
        <a:ext cx="2513289" cy="391542"/>
      </dsp:txXfrm>
    </dsp:sp>
    <dsp:sp modelId="{5255C857-AEA7-4C75-9DA9-72EF067B9DA7}">
      <dsp:nvSpPr>
        <dsp:cNvPr id="0" name=""/>
        <dsp:cNvSpPr/>
      </dsp:nvSpPr>
      <dsp:spPr>
        <a:xfrm>
          <a:off x="0" y="1857682"/>
          <a:ext cx="2684675" cy="254499"/>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46329AE-FEE0-454B-A4A9-060AF8D49368}">
      <dsp:nvSpPr>
        <dsp:cNvPr id="0" name=""/>
        <dsp:cNvSpPr/>
      </dsp:nvSpPr>
      <dsp:spPr>
        <a:xfrm>
          <a:off x="112518" y="687703"/>
          <a:ext cx="2561012" cy="131669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1032" tIns="0" rIns="71032" bIns="0" numCol="1" spcCol="1270" anchor="ctr" anchorCtr="0">
          <a:noAutofit/>
        </a:bodyPr>
        <a:lstStyle/>
        <a:p>
          <a:pPr marL="0" lvl="0" indent="0" algn="l" defTabSz="711200">
            <a:lnSpc>
              <a:spcPct val="90000"/>
            </a:lnSpc>
            <a:spcBef>
              <a:spcPct val="0"/>
            </a:spcBef>
            <a:spcAft>
              <a:spcPct val="35000"/>
            </a:spcAft>
            <a:buNone/>
          </a:pPr>
          <a:r>
            <a:rPr lang="en-US" sz="1600" b="1" kern="1200" dirty="0"/>
            <a:t>Gastrin stimulates HCL secretion and gastric motility(mixing),</a:t>
          </a:r>
        </a:p>
        <a:p>
          <a:pPr marL="0" lvl="0" indent="0" algn="l" defTabSz="711200">
            <a:lnSpc>
              <a:spcPct val="90000"/>
            </a:lnSpc>
            <a:spcBef>
              <a:spcPct val="0"/>
            </a:spcBef>
            <a:spcAft>
              <a:spcPct val="35000"/>
            </a:spcAft>
            <a:buNone/>
          </a:pPr>
          <a:r>
            <a:rPr lang="en-US" sz="1600" b="1" kern="1200" dirty="0"/>
            <a:t>as well as lower GI motility (mass movements).</a:t>
          </a:r>
        </a:p>
      </dsp:txBody>
      <dsp:txXfrm>
        <a:off x="176794" y="751979"/>
        <a:ext cx="2432460" cy="118814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EFF24C-7DE2-4F9E-BB72-1B74338BE450}">
      <dsp:nvSpPr>
        <dsp:cNvPr id="0" name=""/>
        <dsp:cNvSpPr/>
      </dsp:nvSpPr>
      <dsp:spPr>
        <a:xfrm>
          <a:off x="0" y="1742395"/>
          <a:ext cx="2590800" cy="1764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2F18275-C888-4E30-9E1E-D705DC502E36}">
      <dsp:nvSpPr>
        <dsp:cNvPr id="0" name=""/>
        <dsp:cNvSpPr/>
      </dsp:nvSpPr>
      <dsp:spPr>
        <a:xfrm>
          <a:off x="123341" y="0"/>
          <a:ext cx="2466823" cy="178331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48" tIns="0" rIns="68548" bIns="0" numCol="1" spcCol="1270" anchor="ctr" anchorCtr="0">
          <a:noAutofit/>
        </a:bodyPr>
        <a:lstStyle/>
        <a:p>
          <a:pPr marL="0" lvl="0" indent="0" algn="l" defTabSz="622300">
            <a:lnSpc>
              <a:spcPct val="90000"/>
            </a:lnSpc>
            <a:spcBef>
              <a:spcPct val="0"/>
            </a:spcBef>
            <a:spcAft>
              <a:spcPct val="35000"/>
            </a:spcAft>
            <a:buNone/>
          </a:pPr>
          <a:r>
            <a:rPr lang="en-US" sz="1400" b="1" kern="1200" dirty="0"/>
            <a:t>The HCO3 remains trapped in the mucus layer at the epithelial cell surface, effectively </a:t>
          </a:r>
          <a:r>
            <a:rPr lang="en-US" sz="1400" b="1" kern="1200" dirty="0">
              <a:solidFill>
                <a:srgbClr val="FF0000"/>
              </a:solidFill>
            </a:rPr>
            <a:t>buffering the cells from the acid environment in the lumen </a:t>
          </a:r>
        </a:p>
      </dsp:txBody>
      <dsp:txXfrm>
        <a:off x="210395" y="87054"/>
        <a:ext cx="2292715" cy="160920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85942A-92B3-456F-8611-9326F7F8B8B6}">
      <dsp:nvSpPr>
        <dsp:cNvPr id="0" name=""/>
        <dsp:cNvSpPr/>
      </dsp:nvSpPr>
      <dsp:spPr>
        <a:xfrm>
          <a:off x="821267" y="0"/>
          <a:ext cx="4711700" cy="1884680"/>
        </a:xfrm>
        <a:prstGeom prst="leftRightRibb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0A83AEA-474F-4AB6-9A6A-82CFBD3202AB}">
      <dsp:nvSpPr>
        <dsp:cNvPr id="0" name=""/>
        <dsp:cNvSpPr/>
      </dsp:nvSpPr>
      <dsp:spPr>
        <a:xfrm>
          <a:off x="1386671" y="329818"/>
          <a:ext cx="1554861" cy="923493"/>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99568" rIns="0" bIns="106680" numCol="1" spcCol="1270" anchor="ctr" anchorCtr="0">
          <a:noAutofit/>
        </a:bodyPr>
        <a:lstStyle/>
        <a:p>
          <a:pPr marL="0" lvl="0" indent="0" algn="ctr" defTabSz="1244600">
            <a:lnSpc>
              <a:spcPct val="100000"/>
            </a:lnSpc>
            <a:spcBef>
              <a:spcPct val="0"/>
            </a:spcBef>
            <a:spcAft>
              <a:spcPct val="35000"/>
            </a:spcAft>
            <a:buNone/>
          </a:pPr>
          <a:r>
            <a:rPr lang="en-US" sz="2800" b="1" kern="1200" dirty="0">
              <a:solidFill>
                <a:srgbClr val="FFFF00"/>
              </a:solidFill>
            </a:rPr>
            <a:t>1 </a:t>
          </a:r>
          <a:r>
            <a:rPr lang="en-US" sz="2800" b="1" kern="1200" dirty="0" err="1">
              <a:solidFill>
                <a:srgbClr val="FFFF00"/>
              </a:solidFill>
            </a:rPr>
            <a:t>mol</a:t>
          </a:r>
          <a:r>
            <a:rPr lang="en-US" sz="2800" b="1" kern="1200" dirty="0">
              <a:solidFill>
                <a:srgbClr val="FFFF00"/>
              </a:solidFill>
            </a:rPr>
            <a:t> H</a:t>
          </a:r>
        </a:p>
        <a:p>
          <a:pPr marL="0" lvl="0" indent="0" algn="ctr" defTabSz="1244600">
            <a:lnSpc>
              <a:spcPct val="100000"/>
            </a:lnSpc>
            <a:spcBef>
              <a:spcPct val="0"/>
            </a:spcBef>
            <a:spcAft>
              <a:spcPct val="35000"/>
            </a:spcAft>
            <a:buNone/>
          </a:pPr>
          <a:r>
            <a:rPr lang="en-US" sz="2800" b="1" kern="1200" dirty="0">
              <a:solidFill>
                <a:srgbClr val="FFFF00"/>
              </a:solidFill>
            </a:rPr>
            <a:t>stomach</a:t>
          </a:r>
        </a:p>
      </dsp:txBody>
      <dsp:txXfrm>
        <a:off x="1386671" y="329818"/>
        <a:ext cx="1554861" cy="923493"/>
      </dsp:txXfrm>
    </dsp:sp>
    <dsp:sp modelId="{99330ABD-9329-4102-938E-C18DE2020A8E}">
      <dsp:nvSpPr>
        <dsp:cNvPr id="0" name=""/>
        <dsp:cNvSpPr/>
      </dsp:nvSpPr>
      <dsp:spPr>
        <a:xfrm>
          <a:off x="3177117" y="858990"/>
          <a:ext cx="1837563" cy="468247"/>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99568" rIns="0" bIns="106680" numCol="1" spcCol="1270" anchor="ctr" anchorCtr="0">
          <a:noAutofit/>
        </a:bodyPr>
        <a:lstStyle/>
        <a:p>
          <a:pPr marL="0" lvl="0" indent="0" algn="ctr" defTabSz="1244600">
            <a:lnSpc>
              <a:spcPct val="90000"/>
            </a:lnSpc>
            <a:spcBef>
              <a:spcPct val="0"/>
            </a:spcBef>
            <a:spcAft>
              <a:spcPct val="35000"/>
            </a:spcAft>
            <a:buNone/>
          </a:pPr>
          <a:r>
            <a:rPr lang="en-US" sz="2800" b="1" kern="1200" dirty="0">
              <a:solidFill>
                <a:srgbClr val="FFFF00"/>
              </a:solidFill>
            </a:rPr>
            <a:t>1 </a:t>
          </a:r>
          <a:r>
            <a:rPr lang="en-US" sz="2800" b="1" kern="1200" dirty="0" err="1">
              <a:solidFill>
                <a:srgbClr val="FFFF00"/>
              </a:solidFill>
            </a:rPr>
            <a:t>mol</a:t>
          </a:r>
          <a:r>
            <a:rPr lang="en-US" sz="2800" b="1" kern="1200" dirty="0">
              <a:solidFill>
                <a:srgbClr val="FFFF00"/>
              </a:solidFill>
            </a:rPr>
            <a:t> HCO3</a:t>
          </a:r>
        </a:p>
        <a:p>
          <a:pPr marL="0" lvl="0" indent="0" algn="ctr" defTabSz="1244600">
            <a:lnSpc>
              <a:spcPct val="100000"/>
            </a:lnSpc>
            <a:spcBef>
              <a:spcPct val="0"/>
            </a:spcBef>
            <a:spcAft>
              <a:spcPct val="35000"/>
            </a:spcAft>
            <a:buNone/>
          </a:pPr>
          <a:r>
            <a:rPr lang="en-US" sz="2800" b="1" kern="1200" dirty="0">
              <a:solidFill>
                <a:srgbClr val="FFFF00"/>
              </a:solidFill>
            </a:rPr>
            <a:t>blood</a:t>
          </a:r>
        </a:p>
      </dsp:txBody>
      <dsp:txXfrm>
        <a:off x="3177117" y="858990"/>
        <a:ext cx="1837563" cy="46824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B46BB9-5061-4F7A-B4C4-D23A04248717}">
      <dsp:nvSpPr>
        <dsp:cNvPr id="0" name=""/>
        <dsp:cNvSpPr/>
      </dsp:nvSpPr>
      <dsp:spPr>
        <a:xfrm rot="9656486">
          <a:off x="434421" y="310714"/>
          <a:ext cx="1902883" cy="1327023"/>
        </a:xfrm>
        <a:prstGeom prst="swooshArrow">
          <a:avLst>
            <a:gd name="adj1" fmla="val 16310"/>
            <a:gd name="adj2" fmla="val 313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2A237EB-A24C-433D-B029-23F875D54237}">
      <dsp:nvSpPr>
        <dsp:cNvPr id="0" name=""/>
        <dsp:cNvSpPr/>
      </dsp:nvSpPr>
      <dsp:spPr>
        <a:xfrm>
          <a:off x="1228475" y="543064"/>
          <a:ext cx="48053" cy="48053"/>
        </a:xfrm>
        <a:prstGeom prst="ellipse">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A991D1F-47C0-496C-8E66-9DE6D3EB36F8}">
      <dsp:nvSpPr>
        <dsp:cNvPr id="0" name=""/>
        <dsp:cNvSpPr/>
      </dsp:nvSpPr>
      <dsp:spPr>
        <a:xfrm>
          <a:off x="1646984" y="951080"/>
          <a:ext cx="48053" cy="48053"/>
        </a:xfrm>
        <a:prstGeom prst="ellipse">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068A7F9-3CF7-48E2-8A1B-BCA84709E849}">
      <dsp:nvSpPr>
        <dsp:cNvPr id="0" name=""/>
        <dsp:cNvSpPr/>
      </dsp:nvSpPr>
      <dsp:spPr>
        <a:xfrm>
          <a:off x="306857" y="-127924"/>
          <a:ext cx="897150" cy="3526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70" tIns="26670" rIns="26670" bIns="26670" numCol="1" spcCol="1270" anchor="b" anchorCtr="0">
          <a:noAutofit/>
        </a:bodyPr>
        <a:lstStyle/>
        <a:p>
          <a:pPr marL="0" lvl="0" indent="0" algn="ctr" defTabSz="933450">
            <a:lnSpc>
              <a:spcPct val="90000"/>
            </a:lnSpc>
            <a:spcBef>
              <a:spcPct val="0"/>
            </a:spcBef>
            <a:spcAft>
              <a:spcPct val="35000"/>
            </a:spcAft>
            <a:buNone/>
          </a:pPr>
          <a:endParaRPr lang="en-US" sz="2100" kern="1200"/>
        </a:p>
      </dsp:txBody>
      <dsp:txXfrm>
        <a:off x="306857" y="-127924"/>
        <a:ext cx="897150" cy="352688"/>
      </dsp:txXfrm>
    </dsp:sp>
    <dsp:sp modelId="{E2ECE824-5C12-4801-9DB7-CD39F838533C}">
      <dsp:nvSpPr>
        <dsp:cNvPr id="0" name=""/>
        <dsp:cNvSpPr/>
      </dsp:nvSpPr>
      <dsp:spPr>
        <a:xfrm>
          <a:off x="1011527" y="561293"/>
          <a:ext cx="2244143" cy="3526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l" defTabSz="1066800">
            <a:lnSpc>
              <a:spcPct val="90000"/>
            </a:lnSpc>
            <a:spcBef>
              <a:spcPct val="0"/>
            </a:spcBef>
            <a:spcAft>
              <a:spcPct val="35000"/>
            </a:spcAft>
            <a:buNone/>
          </a:pPr>
          <a:r>
            <a:rPr lang="en-US" sz="2400" b="1" kern="1200" dirty="0"/>
            <a:t>Re-secreted through</a:t>
          </a:r>
        </a:p>
      </dsp:txBody>
      <dsp:txXfrm>
        <a:off x="1011527" y="561293"/>
        <a:ext cx="2244143" cy="352688"/>
      </dsp:txXfrm>
    </dsp:sp>
    <dsp:sp modelId="{5F90B3D8-EB74-490C-854E-012E92418813}">
      <dsp:nvSpPr>
        <dsp:cNvPr id="0" name=""/>
        <dsp:cNvSpPr/>
      </dsp:nvSpPr>
      <dsp:spPr>
        <a:xfrm>
          <a:off x="306857" y="798763"/>
          <a:ext cx="1212365" cy="3526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70" tIns="26670" rIns="26670" bIns="26670" numCol="1" spcCol="1270" anchor="ctr" anchorCtr="0">
          <a:noAutofit/>
        </a:bodyPr>
        <a:lstStyle/>
        <a:p>
          <a:pPr marL="0" lvl="0" indent="0" algn="r" defTabSz="933450">
            <a:lnSpc>
              <a:spcPct val="90000"/>
            </a:lnSpc>
            <a:spcBef>
              <a:spcPct val="0"/>
            </a:spcBef>
            <a:spcAft>
              <a:spcPct val="35000"/>
            </a:spcAft>
            <a:buNone/>
          </a:pPr>
          <a:endParaRPr lang="en-US" sz="2100" kern="1200"/>
        </a:p>
      </dsp:txBody>
      <dsp:txXfrm>
        <a:off x="306857" y="798763"/>
        <a:ext cx="1212365" cy="352688"/>
      </dsp:txXfrm>
    </dsp:sp>
    <dsp:sp modelId="{D0726CF2-A848-4BCF-8D63-3AE951060E18}">
      <dsp:nvSpPr>
        <dsp:cNvPr id="0" name=""/>
        <dsp:cNvSpPr/>
      </dsp:nvSpPr>
      <dsp:spPr>
        <a:xfrm>
          <a:off x="1752597" y="1467839"/>
          <a:ext cx="1528077" cy="864385"/>
        </a:xfrm>
        <a:prstGeom prst="rect">
          <a:avLst/>
        </a:prstGeom>
        <a:blipFill rotWithShape="0">
          <a:blip xmlns:r="http://schemas.openxmlformats.org/officeDocument/2006/relationships" r:embed="rId1"/>
          <a:stretch>
            <a:fillRect/>
          </a:stretch>
        </a:blipFill>
        <a:ln>
          <a:noFill/>
        </a:ln>
        <a:effectLst/>
      </dsp:spPr>
      <dsp:style>
        <a:lnRef idx="0">
          <a:scrgbClr r="0" g="0" b="0"/>
        </a:lnRef>
        <a:fillRef idx="0">
          <a:scrgbClr r="0" g="0" b="0"/>
        </a:fillRef>
        <a:effectRef idx="0">
          <a:scrgbClr r="0" g="0" b="0"/>
        </a:effectRef>
        <a:fontRef idx="minor"/>
      </dsp:style>
      <dsp:txBody>
        <a:bodyPr spcFirstLastPara="0" vert="horz" wrap="square" lIns="59690" tIns="59690" rIns="59690" bIns="59690" numCol="1" spcCol="1270" anchor="t" anchorCtr="0">
          <a:noAutofit/>
        </a:bodyPr>
        <a:lstStyle/>
        <a:p>
          <a:pPr marL="0" lvl="0" indent="0" algn="ctr" defTabSz="2089150">
            <a:lnSpc>
              <a:spcPct val="90000"/>
            </a:lnSpc>
            <a:spcBef>
              <a:spcPct val="0"/>
            </a:spcBef>
            <a:spcAft>
              <a:spcPct val="35000"/>
            </a:spcAft>
            <a:buNone/>
          </a:pPr>
          <a:endParaRPr lang="en-US" sz="4700" kern="1200" dirty="0"/>
        </a:p>
      </dsp:txBody>
      <dsp:txXfrm>
        <a:off x="1752597" y="1467839"/>
        <a:ext cx="1528077" cy="86438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1F9E68-B10D-4C3C-B41F-50F8EC8A27DE}">
      <dsp:nvSpPr>
        <dsp:cNvPr id="0" name=""/>
        <dsp:cNvSpPr/>
      </dsp:nvSpPr>
      <dsp:spPr>
        <a:xfrm>
          <a:off x="2438400" y="496"/>
          <a:ext cx="3657600" cy="1934765"/>
        </a:xfrm>
        <a:prstGeom prst="rightArrow">
          <a:avLst>
            <a:gd name="adj1" fmla="val 75000"/>
            <a:gd name="adj2" fmla="val 50000"/>
          </a:avLst>
        </a:prstGeom>
        <a:solidFill>
          <a:schemeClr val="accen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9050" tIns="19050" rIns="19050" bIns="19050" numCol="1" spcCol="1270" anchor="t" anchorCtr="0">
          <a:noAutofit/>
        </a:bodyPr>
        <a:lstStyle/>
        <a:p>
          <a:pPr marL="285750" lvl="1" indent="-285750" algn="l" defTabSz="1333500">
            <a:lnSpc>
              <a:spcPct val="90000"/>
            </a:lnSpc>
            <a:spcBef>
              <a:spcPct val="0"/>
            </a:spcBef>
            <a:spcAft>
              <a:spcPct val="15000"/>
            </a:spcAft>
            <a:buChar char="•"/>
          </a:pPr>
          <a:r>
            <a:rPr lang="en-US" sz="3000" kern="1200" dirty="0" err="1"/>
            <a:t>Eg</a:t>
          </a:r>
          <a:r>
            <a:rPr lang="en-US" sz="3000" kern="1200" dirty="0"/>
            <a:t>:</a:t>
          </a:r>
        </a:p>
        <a:p>
          <a:pPr marL="285750" lvl="1" indent="-285750" algn="l" defTabSz="1333500">
            <a:lnSpc>
              <a:spcPct val="90000"/>
            </a:lnSpc>
            <a:spcBef>
              <a:spcPct val="0"/>
            </a:spcBef>
            <a:spcAft>
              <a:spcPct val="15000"/>
            </a:spcAft>
            <a:buChar char="•"/>
          </a:pPr>
          <a:r>
            <a:rPr lang="en-US" sz="3000" kern="1200" dirty="0"/>
            <a:t>Ranitidine</a:t>
          </a:r>
        </a:p>
        <a:p>
          <a:pPr marL="285750" lvl="1" indent="-285750" algn="l" defTabSz="1333500">
            <a:lnSpc>
              <a:spcPct val="90000"/>
            </a:lnSpc>
            <a:spcBef>
              <a:spcPct val="0"/>
            </a:spcBef>
            <a:spcAft>
              <a:spcPct val="15000"/>
            </a:spcAft>
            <a:buChar char="•"/>
          </a:pPr>
          <a:r>
            <a:rPr lang="en-US" sz="3000" kern="1200" dirty="0"/>
            <a:t>Cimetidine</a:t>
          </a:r>
        </a:p>
      </dsp:txBody>
      <dsp:txXfrm>
        <a:off x="2438400" y="242342"/>
        <a:ext cx="2932063" cy="1451073"/>
      </dsp:txXfrm>
    </dsp:sp>
    <dsp:sp modelId="{6728CAD9-E62D-42B5-85CC-D7535AD33E87}">
      <dsp:nvSpPr>
        <dsp:cNvPr id="0" name=""/>
        <dsp:cNvSpPr/>
      </dsp:nvSpPr>
      <dsp:spPr>
        <a:xfrm>
          <a:off x="0" y="496"/>
          <a:ext cx="2438400" cy="1934765"/>
        </a:xfrm>
        <a:prstGeom prst="roundRect">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5730" tIns="62865" rIns="125730" bIns="62865" numCol="1" spcCol="1270" anchor="ctr" anchorCtr="0">
          <a:noAutofit/>
        </a:bodyPr>
        <a:lstStyle/>
        <a:p>
          <a:pPr marL="0" lvl="0" indent="0" algn="ctr" defTabSz="1466850">
            <a:lnSpc>
              <a:spcPct val="90000"/>
            </a:lnSpc>
            <a:spcBef>
              <a:spcPct val="0"/>
            </a:spcBef>
            <a:spcAft>
              <a:spcPct val="35000"/>
            </a:spcAft>
            <a:buNone/>
          </a:pPr>
          <a:r>
            <a:rPr lang="en-GB" sz="3300" kern="1200" dirty="0"/>
            <a:t>Histamine H</a:t>
          </a:r>
          <a:r>
            <a:rPr lang="en-GB" sz="3300" kern="1200" baseline="-25000" dirty="0"/>
            <a:t>2</a:t>
          </a:r>
          <a:r>
            <a:rPr lang="en-GB" sz="3300" kern="1200" dirty="0"/>
            <a:t> receptor blockers </a:t>
          </a:r>
          <a:endParaRPr lang="en-US" sz="3300" kern="1200" dirty="0"/>
        </a:p>
      </dsp:txBody>
      <dsp:txXfrm>
        <a:off x="94447" y="94943"/>
        <a:ext cx="2249506" cy="1745871"/>
      </dsp:txXfrm>
    </dsp:sp>
    <dsp:sp modelId="{E67E2B60-1F65-41A1-ABF1-081C0638A9A1}">
      <dsp:nvSpPr>
        <dsp:cNvPr id="0" name=""/>
        <dsp:cNvSpPr/>
      </dsp:nvSpPr>
      <dsp:spPr>
        <a:xfrm>
          <a:off x="2438400" y="2128738"/>
          <a:ext cx="3657600" cy="1934765"/>
        </a:xfrm>
        <a:prstGeom prst="rightArrow">
          <a:avLst>
            <a:gd name="adj1" fmla="val 75000"/>
            <a:gd name="adj2" fmla="val 50000"/>
          </a:avLst>
        </a:prstGeom>
        <a:solidFill>
          <a:schemeClr val="accen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9050" tIns="19050" rIns="19050" bIns="19050" numCol="1" spcCol="1270" anchor="t" anchorCtr="0">
          <a:noAutofit/>
        </a:bodyPr>
        <a:lstStyle/>
        <a:p>
          <a:pPr marL="285750" lvl="1" indent="-285750" algn="l" defTabSz="1333500">
            <a:lnSpc>
              <a:spcPct val="90000"/>
            </a:lnSpc>
            <a:spcBef>
              <a:spcPct val="0"/>
            </a:spcBef>
            <a:spcAft>
              <a:spcPct val="15000"/>
            </a:spcAft>
            <a:buChar char="•"/>
          </a:pPr>
          <a:r>
            <a:rPr lang="en-US" sz="3000" kern="1200" dirty="0" err="1"/>
            <a:t>Eg</a:t>
          </a:r>
          <a:r>
            <a:rPr lang="en-US" sz="3000" kern="1200" dirty="0"/>
            <a:t>:</a:t>
          </a:r>
        </a:p>
        <a:p>
          <a:pPr marL="285750" lvl="1" indent="-285750" algn="l" defTabSz="1333500">
            <a:lnSpc>
              <a:spcPct val="90000"/>
            </a:lnSpc>
            <a:spcBef>
              <a:spcPct val="0"/>
            </a:spcBef>
            <a:spcAft>
              <a:spcPct val="15000"/>
            </a:spcAft>
            <a:buChar char="•"/>
          </a:pPr>
          <a:r>
            <a:rPr lang="en-US" sz="3000" kern="1200" dirty="0"/>
            <a:t>Omeprazole</a:t>
          </a:r>
        </a:p>
      </dsp:txBody>
      <dsp:txXfrm>
        <a:off x="2438400" y="2370584"/>
        <a:ext cx="2932063" cy="1451073"/>
      </dsp:txXfrm>
    </dsp:sp>
    <dsp:sp modelId="{FCFEDE22-BD08-44AC-8C2C-C7A15EBABF92}">
      <dsp:nvSpPr>
        <dsp:cNvPr id="0" name=""/>
        <dsp:cNvSpPr/>
      </dsp:nvSpPr>
      <dsp:spPr>
        <a:xfrm>
          <a:off x="0" y="2128738"/>
          <a:ext cx="2438400" cy="1934765"/>
        </a:xfrm>
        <a:prstGeom prst="roundRect">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5730" tIns="62865" rIns="125730" bIns="62865" numCol="1" spcCol="1270" anchor="ctr" anchorCtr="0">
          <a:noAutofit/>
        </a:bodyPr>
        <a:lstStyle/>
        <a:p>
          <a:pPr marL="0" lvl="0" indent="0" algn="ctr" defTabSz="1466850">
            <a:lnSpc>
              <a:spcPct val="90000"/>
            </a:lnSpc>
            <a:spcBef>
              <a:spcPct val="0"/>
            </a:spcBef>
            <a:spcAft>
              <a:spcPct val="35000"/>
            </a:spcAft>
            <a:buNone/>
          </a:pPr>
          <a:r>
            <a:rPr lang="en-GB" sz="3300" kern="1200" dirty="0"/>
            <a:t>Proton Pump</a:t>
          </a:r>
        </a:p>
        <a:p>
          <a:pPr marL="0" lvl="0" indent="0" algn="ctr" defTabSz="1466850">
            <a:lnSpc>
              <a:spcPct val="90000"/>
            </a:lnSpc>
            <a:spcBef>
              <a:spcPct val="0"/>
            </a:spcBef>
            <a:spcAft>
              <a:spcPct val="35000"/>
            </a:spcAft>
            <a:buNone/>
          </a:pPr>
          <a:r>
            <a:rPr lang="en-GB" sz="3300" kern="1200" dirty="0"/>
            <a:t>inhibitors</a:t>
          </a:r>
          <a:endParaRPr lang="en-US" sz="3300" kern="1200" dirty="0"/>
        </a:p>
      </dsp:txBody>
      <dsp:txXfrm>
        <a:off x="94447" y="2223185"/>
        <a:ext cx="2249506" cy="1745871"/>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A7572F-FD08-4C04-9568-C2FC3411D9C6}">
      <dsp:nvSpPr>
        <dsp:cNvPr id="0" name=""/>
        <dsp:cNvSpPr/>
      </dsp:nvSpPr>
      <dsp:spPr>
        <a:xfrm>
          <a:off x="2005" y="1657545"/>
          <a:ext cx="2443771" cy="977508"/>
        </a:xfrm>
        <a:prstGeom prst="chevron">
          <a:avLst/>
        </a:prstGeom>
        <a:gradFill rotWithShape="0">
          <a:gsLst>
            <a:gs pos="0">
              <a:schemeClr val="accent2">
                <a:alpha val="90000"/>
                <a:hueOff val="0"/>
                <a:satOff val="0"/>
                <a:lumOff val="0"/>
                <a:alphaOff val="0"/>
                <a:satMod val="103000"/>
                <a:lumMod val="102000"/>
                <a:tint val="94000"/>
              </a:schemeClr>
            </a:gs>
            <a:gs pos="50000">
              <a:schemeClr val="accent2">
                <a:alpha val="90000"/>
                <a:hueOff val="0"/>
                <a:satOff val="0"/>
                <a:lumOff val="0"/>
                <a:alphaOff val="0"/>
                <a:satMod val="110000"/>
                <a:lumMod val="100000"/>
                <a:shade val="100000"/>
              </a:schemeClr>
            </a:gs>
            <a:gs pos="100000">
              <a:schemeClr val="accent2">
                <a:alpha val="90000"/>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6012" tIns="32004" rIns="32004" bIns="32004"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chemeClr val="tx1"/>
              </a:solidFill>
            </a:rPr>
            <a:t>Damage </a:t>
          </a:r>
          <a:r>
            <a:rPr lang="en-US" sz="2400" b="1" kern="1200" dirty="0" err="1">
              <a:solidFill>
                <a:schemeClr val="tx1"/>
              </a:solidFill>
            </a:rPr>
            <a:t>defences</a:t>
          </a:r>
          <a:endParaRPr lang="en-US" sz="2400" b="1" kern="1200" dirty="0">
            <a:solidFill>
              <a:schemeClr val="tx1"/>
            </a:solidFill>
          </a:endParaRPr>
        </a:p>
      </dsp:txBody>
      <dsp:txXfrm>
        <a:off x="490759" y="1657545"/>
        <a:ext cx="1466263" cy="977508"/>
      </dsp:txXfrm>
    </dsp:sp>
    <dsp:sp modelId="{AF9BB982-9124-4003-B735-3C805DB5D305}">
      <dsp:nvSpPr>
        <dsp:cNvPr id="0" name=""/>
        <dsp:cNvSpPr/>
      </dsp:nvSpPr>
      <dsp:spPr>
        <a:xfrm>
          <a:off x="2201399" y="1657545"/>
          <a:ext cx="2443771" cy="977508"/>
        </a:xfrm>
        <a:prstGeom prst="chevron">
          <a:avLst/>
        </a:prstGeom>
        <a:gradFill rotWithShape="0">
          <a:gsLst>
            <a:gs pos="0">
              <a:schemeClr val="accent2">
                <a:alpha val="90000"/>
                <a:hueOff val="0"/>
                <a:satOff val="0"/>
                <a:lumOff val="0"/>
                <a:alphaOff val="-20000"/>
                <a:satMod val="103000"/>
                <a:lumMod val="102000"/>
                <a:tint val="94000"/>
              </a:schemeClr>
            </a:gs>
            <a:gs pos="50000">
              <a:schemeClr val="accent2">
                <a:alpha val="90000"/>
                <a:hueOff val="0"/>
                <a:satOff val="0"/>
                <a:lumOff val="0"/>
                <a:alphaOff val="-20000"/>
                <a:satMod val="110000"/>
                <a:lumMod val="100000"/>
                <a:shade val="100000"/>
              </a:schemeClr>
            </a:gs>
            <a:gs pos="100000">
              <a:schemeClr val="accent2">
                <a:alpha val="90000"/>
                <a:hueOff val="0"/>
                <a:satOff val="0"/>
                <a:lumOff val="0"/>
                <a:alphaOff val="-2000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6012" tIns="32004" rIns="32004" bIns="32004"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chemeClr val="tx1"/>
              </a:solidFill>
            </a:rPr>
            <a:t>gastritis</a:t>
          </a:r>
        </a:p>
      </dsp:txBody>
      <dsp:txXfrm>
        <a:off x="2690153" y="1657545"/>
        <a:ext cx="1466263" cy="977508"/>
      </dsp:txXfrm>
    </dsp:sp>
    <dsp:sp modelId="{4F6388D4-1AD3-4F03-ADA3-A432FEE14C2C}">
      <dsp:nvSpPr>
        <dsp:cNvPr id="0" name=""/>
        <dsp:cNvSpPr/>
      </dsp:nvSpPr>
      <dsp:spPr>
        <a:xfrm>
          <a:off x="4400793" y="1657545"/>
          <a:ext cx="2443771" cy="977508"/>
        </a:xfrm>
        <a:prstGeom prst="chevron">
          <a:avLst/>
        </a:prstGeom>
        <a:gradFill rotWithShape="0">
          <a:gsLst>
            <a:gs pos="0">
              <a:schemeClr val="accent2">
                <a:alpha val="90000"/>
                <a:hueOff val="0"/>
                <a:satOff val="0"/>
                <a:lumOff val="0"/>
                <a:alphaOff val="-40000"/>
                <a:satMod val="103000"/>
                <a:lumMod val="102000"/>
                <a:tint val="94000"/>
              </a:schemeClr>
            </a:gs>
            <a:gs pos="50000">
              <a:schemeClr val="accent2">
                <a:alpha val="90000"/>
                <a:hueOff val="0"/>
                <a:satOff val="0"/>
                <a:lumOff val="0"/>
                <a:alphaOff val="-40000"/>
                <a:satMod val="110000"/>
                <a:lumMod val="100000"/>
                <a:shade val="100000"/>
              </a:schemeClr>
            </a:gs>
            <a:gs pos="100000">
              <a:schemeClr val="accent2">
                <a:alpha val="90000"/>
                <a:hueOff val="0"/>
                <a:satOff val="0"/>
                <a:lumOff val="0"/>
                <a:alphaOff val="-4000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6012" tIns="32004" rIns="32004" bIns="32004"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chemeClr val="tx1"/>
              </a:solidFill>
            </a:rPr>
            <a:t>ulceration</a:t>
          </a:r>
        </a:p>
      </dsp:txBody>
      <dsp:txXfrm>
        <a:off x="4889547" y="1657545"/>
        <a:ext cx="1466263" cy="977508"/>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1FAF50-7589-4901-B19C-80F012619D63}">
      <dsp:nvSpPr>
        <dsp:cNvPr id="0" name=""/>
        <dsp:cNvSpPr/>
      </dsp:nvSpPr>
      <dsp:spPr>
        <a:xfrm rot="16200000">
          <a:off x="-766344" y="770529"/>
          <a:ext cx="5567363" cy="4026303"/>
        </a:xfrm>
        <a:prstGeom prst="flowChartManualOperation">
          <a:avLst/>
        </a:prstGeom>
        <a:solidFill>
          <a:schemeClr val="accent4">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0" tIns="0" rIns="127000" bIns="0" numCol="1" spcCol="1270" anchor="t" anchorCtr="0">
          <a:noAutofit/>
        </a:bodyPr>
        <a:lstStyle/>
        <a:p>
          <a:pPr marL="0" lvl="0" indent="0" algn="l" defTabSz="933450">
            <a:lnSpc>
              <a:spcPct val="90000"/>
            </a:lnSpc>
            <a:spcBef>
              <a:spcPct val="0"/>
            </a:spcBef>
            <a:spcAft>
              <a:spcPct val="35000"/>
            </a:spcAft>
            <a:buNone/>
          </a:pPr>
          <a:r>
            <a:rPr lang="en-GB" sz="2100" b="1" kern="1200" dirty="0">
              <a:solidFill>
                <a:schemeClr val="tx2"/>
              </a:solidFill>
            </a:rPr>
            <a:t>Swallowing food </a:t>
          </a:r>
          <a:endParaRPr lang="en-US" sz="2100" b="1" kern="1200" dirty="0">
            <a:solidFill>
              <a:schemeClr val="tx2"/>
            </a:solidFill>
          </a:endParaRPr>
        </a:p>
        <a:p>
          <a:pPr marL="228600" lvl="1" indent="-228600" algn="l" defTabSz="889000">
            <a:lnSpc>
              <a:spcPct val="90000"/>
            </a:lnSpc>
            <a:spcBef>
              <a:spcPct val="0"/>
            </a:spcBef>
            <a:spcAft>
              <a:spcPct val="15000"/>
            </a:spcAft>
            <a:buChar char="•"/>
          </a:pPr>
          <a:r>
            <a:rPr lang="en-GB" sz="2000" b="1" kern="1200" dirty="0">
              <a:solidFill>
                <a:schemeClr val="tx1"/>
              </a:solidFill>
            </a:rPr>
            <a:t>vagal reflex </a:t>
          </a:r>
          <a:endParaRPr lang="en-US" sz="2000" b="1" kern="1200" dirty="0">
            <a:solidFill>
              <a:schemeClr val="tx1"/>
            </a:solidFill>
          </a:endParaRPr>
        </a:p>
        <a:p>
          <a:pPr marL="228600" lvl="1" indent="-228600" algn="l" defTabSz="889000">
            <a:lnSpc>
              <a:spcPct val="90000"/>
            </a:lnSpc>
            <a:spcBef>
              <a:spcPct val="0"/>
            </a:spcBef>
            <a:spcAft>
              <a:spcPct val="15000"/>
            </a:spcAft>
            <a:buChar char="•"/>
          </a:pPr>
          <a:r>
            <a:rPr lang="en-GB" sz="2000" b="1" i="1" kern="1200" dirty="0">
              <a:solidFill>
                <a:schemeClr val="tx1"/>
              </a:solidFill>
            </a:rPr>
            <a:t>receptive relaxation</a:t>
          </a:r>
          <a:endParaRPr lang="en-US" sz="2000" b="1" kern="1200" dirty="0">
            <a:solidFill>
              <a:schemeClr val="tx1"/>
            </a:solidFill>
          </a:endParaRPr>
        </a:p>
        <a:p>
          <a:pPr marL="228600" lvl="1" indent="-228600" algn="l" defTabSz="889000">
            <a:lnSpc>
              <a:spcPct val="90000"/>
            </a:lnSpc>
            <a:spcBef>
              <a:spcPct val="0"/>
            </a:spcBef>
            <a:spcAft>
              <a:spcPct val="15000"/>
            </a:spcAft>
            <a:buChar char="•"/>
          </a:pPr>
          <a:r>
            <a:rPr lang="en-GB" sz="2000" b="1" kern="1200" dirty="0">
              <a:solidFill>
                <a:schemeClr val="tx1"/>
              </a:solidFill>
            </a:rPr>
            <a:t>Reduce the resting tension of gastric walls</a:t>
          </a:r>
          <a:endParaRPr lang="en-US" sz="2000" b="1" kern="1200" dirty="0">
            <a:solidFill>
              <a:schemeClr val="tx1"/>
            </a:solidFill>
          </a:endParaRPr>
        </a:p>
        <a:p>
          <a:pPr marL="228600" lvl="1" indent="-228600" algn="l" defTabSz="889000">
            <a:lnSpc>
              <a:spcPct val="90000"/>
            </a:lnSpc>
            <a:spcBef>
              <a:spcPct val="0"/>
            </a:spcBef>
            <a:spcAft>
              <a:spcPct val="15000"/>
            </a:spcAft>
            <a:buChar char="•"/>
          </a:pPr>
          <a:r>
            <a:rPr lang="en-GB" sz="2000" b="1" kern="1200" dirty="0">
              <a:solidFill>
                <a:schemeClr val="tx1"/>
              </a:solidFill>
            </a:rPr>
            <a:t>Accommodate the food without a rise in intra gastric pressure</a:t>
          </a:r>
          <a:endParaRPr lang="en-US" sz="2000" b="1" kern="1200" dirty="0">
            <a:solidFill>
              <a:schemeClr val="tx1"/>
            </a:solidFill>
          </a:endParaRPr>
        </a:p>
        <a:p>
          <a:pPr marL="228600" lvl="1" indent="-228600" algn="l" defTabSz="889000">
            <a:lnSpc>
              <a:spcPct val="90000"/>
            </a:lnSpc>
            <a:spcBef>
              <a:spcPct val="0"/>
            </a:spcBef>
            <a:spcAft>
              <a:spcPct val="15000"/>
            </a:spcAft>
            <a:buChar char="•"/>
          </a:pPr>
          <a:r>
            <a:rPr lang="en-GB" sz="2000" b="1" kern="1200" dirty="0">
              <a:solidFill>
                <a:schemeClr val="tx1"/>
              </a:solidFill>
            </a:rPr>
            <a:t>reducing the risk of reflux of acid into the oesophagus. </a:t>
          </a:r>
          <a:endParaRPr lang="en-US" sz="2000" b="1" kern="1200" dirty="0">
            <a:solidFill>
              <a:schemeClr val="tx1"/>
            </a:solidFill>
          </a:endParaRPr>
        </a:p>
        <a:p>
          <a:pPr marL="171450" lvl="1" indent="-171450" algn="l" defTabSz="711200">
            <a:lnSpc>
              <a:spcPct val="90000"/>
            </a:lnSpc>
            <a:spcBef>
              <a:spcPct val="0"/>
            </a:spcBef>
            <a:spcAft>
              <a:spcPct val="15000"/>
            </a:spcAft>
            <a:buChar char="•"/>
          </a:pPr>
          <a:endParaRPr lang="en-US" sz="1600" kern="1200" dirty="0"/>
        </a:p>
      </dsp:txBody>
      <dsp:txXfrm rot="5400000">
        <a:off x="4186" y="1113472"/>
        <a:ext cx="4026303" cy="3340417"/>
      </dsp:txXfrm>
    </dsp:sp>
    <dsp:sp modelId="{4C4560E9-0367-4E72-820E-499C4F70545B}">
      <dsp:nvSpPr>
        <dsp:cNvPr id="0" name=""/>
        <dsp:cNvSpPr/>
      </dsp:nvSpPr>
      <dsp:spPr>
        <a:xfrm rot="16200000">
          <a:off x="3566116" y="770529"/>
          <a:ext cx="5567363" cy="4026303"/>
        </a:xfrm>
        <a:prstGeom prst="flowChartManualOperation">
          <a:avLst/>
        </a:prstGeom>
        <a:solidFill>
          <a:schemeClr val="accent4">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0" tIns="0" rIns="127000" bIns="0" numCol="1" spcCol="1270" anchor="t" anchorCtr="0">
          <a:noAutofit/>
        </a:bodyPr>
        <a:lstStyle/>
        <a:p>
          <a:pPr marL="0" lvl="0" indent="0" algn="l" defTabSz="889000">
            <a:lnSpc>
              <a:spcPct val="90000"/>
            </a:lnSpc>
            <a:spcBef>
              <a:spcPct val="0"/>
            </a:spcBef>
            <a:spcAft>
              <a:spcPct val="35000"/>
            </a:spcAft>
            <a:buNone/>
          </a:pPr>
          <a:r>
            <a:rPr lang="en-GB" sz="2000" b="1" kern="1200" dirty="0">
              <a:solidFill>
                <a:schemeClr val="tx2"/>
              </a:solidFill>
            </a:rPr>
            <a:t>Full stomach </a:t>
          </a:r>
          <a:endParaRPr lang="en-US" sz="2000" b="1" kern="1200" dirty="0">
            <a:solidFill>
              <a:schemeClr val="tx2"/>
            </a:solidFill>
          </a:endParaRPr>
        </a:p>
        <a:p>
          <a:pPr marL="228600" lvl="1" indent="-228600" algn="l" defTabSz="889000">
            <a:lnSpc>
              <a:spcPct val="90000"/>
            </a:lnSpc>
            <a:spcBef>
              <a:spcPct val="0"/>
            </a:spcBef>
            <a:spcAft>
              <a:spcPct val="15000"/>
            </a:spcAft>
            <a:buChar char="•"/>
          </a:pPr>
          <a:r>
            <a:rPr lang="en-GB" sz="2000" b="1" kern="1200" dirty="0">
              <a:solidFill>
                <a:schemeClr val="tx1"/>
              </a:solidFill>
            </a:rPr>
            <a:t>regular peristaltic contractions </a:t>
          </a:r>
          <a:r>
            <a:rPr lang="en-GB" sz="1400" b="1" kern="1200" dirty="0">
              <a:solidFill>
                <a:srgbClr val="FF0000"/>
              </a:solidFill>
            </a:rPr>
            <a:t>(every 20 seconds)</a:t>
          </a:r>
          <a:endParaRPr lang="en-US" sz="1400" b="1" kern="1200" dirty="0">
            <a:solidFill>
              <a:srgbClr val="FF0000"/>
            </a:solidFill>
          </a:endParaRPr>
        </a:p>
        <a:p>
          <a:pPr marL="228600" lvl="1" indent="-228600" algn="l" defTabSz="889000">
            <a:lnSpc>
              <a:spcPct val="90000"/>
            </a:lnSpc>
            <a:spcBef>
              <a:spcPct val="0"/>
            </a:spcBef>
            <a:spcAft>
              <a:spcPct val="15000"/>
            </a:spcAft>
            <a:buChar char="•"/>
          </a:pPr>
          <a:r>
            <a:rPr lang="en-GB" sz="2000" b="1" kern="1200" dirty="0">
              <a:solidFill>
                <a:schemeClr val="tx1"/>
              </a:solidFill>
            </a:rPr>
            <a:t>sweep over the stomach from </a:t>
          </a:r>
          <a:r>
            <a:rPr lang="en-GB" sz="2000" b="1" kern="1200" dirty="0" err="1">
              <a:solidFill>
                <a:schemeClr val="tx1"/>
              </a:solidFill>
            </a:rPr>
            <a:t>cardia</a:t>
          </a:r>
          <a:r>
            <a:rPr lang="en-GB" sz="2000" b="1" kern="1200" dirty="0">
              <a:solidFill>
                <a:schemeClr val="tx1"/>
              </a:solidFill>
            </a:rPr>
            <a:t> to pylorus, accelerating as they move</a:t>
          </a:r>
          <a:endParaRPr lang="en-US" sz="2000" b="1" kern="1200" dirty="0">
            <a:solidFill>
              <a:schemeClr val="tx1"/>
            </a:solidFill>
          </a:endParaRPr>
        </a:p>
        <a:p>
          <a:pPr marL="228600" lvl="1" indent="-228600" algn="l" defTabSz="889000">
            <a:lnSpc>
              <a:spcPct val="90000"/>
            </a:lnSpc>
            <a:spcBef>
              <a:spcPct val="0"/>
            </a:spcBef>
            <a:spcAft>
              <a:spcPct val="15000"/>
            </a:spcAft>
            <a:buChar char="•"/>
          </a:pPr>
          <a:r>
            <a:rPr lang="en-US" sz="2000" b="1" kern="1200" dirty="0">
              <a:solidFill>
                <a:schemeClr val="tx1"/>
              </a:solidFill>
            </a:rPr>
            <a:t>Peristaltic contractions +stomach </a:t>
          </a:r>
          <a:r>
            <a:rPr lang="en-GB" sz="2000" b="1" kern="1200" dirty="0">
              <a:solidFill>
                <a:schemeClr val="tx1"/>
              </a:solidFill>
            </a:rPr>
            <a:t>funnel shape are </a:t>
          </a:r>
          <a:r>
            <a:rPr lang="en-GB" sz="2000" b="1" kern="1200" dirty="0">
              <a:solidFill>
                <a:srgbClr val="C00000"/>
              </a:solidFill>
            </a:rPr>
            <a:t>mixes</a:t>
          </a:r>
          <a:r>
            <a:rPr lang="en-GB" sz="2000" b="1" kern="1200" dirty="0">
              <a:solidFill>
                <a:schemeClr val="tx1"/>
              </a:solidFill>
            </a:rPr>
            <a:t> the contents and decants liquid </a:t>
          </a:r>
          <a:r>
            <a:rPr lang="en-GB" sz="2000" b="1" kern="1200" dirty="0" err="1">
              <a:solidFill>
                <a:schemeClr val="tx1"/>
              </a:solidFill>
            </a:rPr>
            <a:t>chyme</a:t>
          </a:r>
          <a:r>
            <a:rPr lang="en-GB" sz="2000" b="1" kern="1200" dirty="0">
              <a:solidFill>
                <a:schemeClr val="tx1"/>
              </a:solidFill>
            </a:rPr>
            <a:t> into the pyloric region</a:t>
          </a:r>
          <a:endParaRPr lang="en-US" sz="2000" b="1" kern="1200" dirty="0">
            <a:solidFill>
              <a:schemeClr val="tx1"/>
            </a:solidFill>
          </a:endParaRPr>
        </a:p>
        <a:p>
          <a:pPr marL="228600" lvl="1" indent="-228600" algn="l" defTabSz="889000">
            <a:lnSpc>
              <a:spcPct val="90000"/>
            </a:lnSpc>
            <a:spcBef>
              <a:spcPct val="0"/>
            </a:spcBef>
            <a:spcAft>
              <a:spcPct val="15000"/>
            </a:spcAft>
            <a:buChar char="•"/>
          </a:pPr>
          <a:r>
            <a:rPr lang="en-GB" sz="2000" b="1" kern="1200" dirty="0">
              <a:solidFill>
                <a:schemeClr val="tx1"/>
              </a:solidFill>
            </a:rPr>
            <a:t>A small squirt of </a:t>
          </a:r>
          <a:r>
            <a:rPr lang="en-GB" sz="2000" b="1" kern="1200" dirty="0" err="1">
              <a:solidFill>
                <a:schemeClr val="tx1"/>
              </a:solidFill>
            </a:rPr>
            <a:t>chyme</a:t>
          </a:r>
          <a:r>
            <a:rPr lang="en-GB" sz="2000" b="1" kern="1200" dirty="0">
              <a:solidFill>
                <a:schemeClr val="tx1"/>
              </a:solidFill>
            </a:rPr>
            <a:t> leaves the pylorus with each peristaltic wave before the pylorus shuts.</a:t>
          </a:r>
          <a:endParaRPr lang="en-US" sz="2000" b="1" kern="1200" dirty="0">
            <a:solidFill>
              <a:schemeClr val="tx1"/>
            </a:solidFill>
          </a:endParaRPr>
        </a:p>
        <a:p>
          <a:pPr marL="114300" lvl="1" indent="-114300" algn="l" defTabSz="666750">
            <a:lnSpc>
              <a:spcPct val="90000"/>
            </a:lnSpc>
            <a:spcBef>
              <a:spcPct val="0"/>
            </a:spcBef>
            <a:spcAft>
              <a:spcPct val="15000"/>
            </a:spcAft>
            <a:buChar char="•"/>
          </a:pPr>
          <a:endParaRPr lang="en-US" sz="1500" b="1" kern="1200" dirty="0"/>
        </a:p>
      </dsp:txBody>
      <dsp:txXfrm rot="5400000">
        <a:off x="4336646" y="1113472"/>
        <a:ext cx="4026303" cy="3340417"/>
      </dsp:txXfrm>
    </dsp:sp>
  </dsp:spTree>
</dsp:drawing>
</file>

<file path=ppt/diagrams/layout1.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arrow6">
  <dgm:title val=""/>
  <dgm:desc val=""/>
  <dgm:catLst>
    <dgm:cat type="relationship" pri="4000"/>
    <dgm:cat type="process" pri="29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ctr"/>
      <dgm:param type="vertAlign" val="mid"/>
      <dgm:param type="ar" val="2.5"/>
    </dgm:alg>
    <dgm:shape xmlns:r="http://schemas.openxmlformats.org/officeDocument/2006/relationships" r:blip="">
      <dgm:adjLst/>
    </dgm:shape>
    <dgm:presOf/>
    <dgm:constrLst>
      <dgm:constr type="primFontSz" for="des" ptType="node" op="equ"/>
      <dgm:constr type="w" for="ch" forName="ribbon" refType="h" refFor="ch" refForName="ribbon" fact="2.5"/>
      <dgm:constr type="h" for="ch" forName="leftArrowText" refType="h" fact="0.49"/>
      <dgm:constr type="ctrY" for="ch" forName="leftArrowText" refType="ctrY" refFor="ch" refForName="ribbon"/>
      <dgm:constr type="ctrYOff" for="ch" forName="leftArrowText" refType="h" refFor="ch" refForName="ribbon" fact="-0.08"/>
      <dgm:constr type="l" for="ch" forName="leftArrowText" refType="w" refFor="ch" refForName="ribbon" fact="0.12"/>
      <dgm:constr type="r" for="ch" forName="leftArrowText" refType="w" refFor="ch" refForName="ribbon" fact="0.45"/>
      <dgm:constr type="h" for="ch" forName="rightArrowText" refType="h" fact="0.49"/>
      <dgm:constr type="ctrY" for="ch" forName="rightArrowText" refType="ctrY" refFor="ch" refForName="ribbon"/>
      <dgm:constr type="ctrYOff" for="ch" forName="rightArrowText" refType="h" refFor="ch" refForName="ribbon" fact="0.08"/>
      <dgm:constr type="l" for="ch" forName="rightArrowText" refType="w" refFor="ch" refForName="ribbon" fact="0.5"/>
      <dgm:constr type="r" for="ch" forName="rightArrowText" refType="w" refFor="ch" refForName="ribbon" fact="0.89"/>
    </dgm:constrLst>
    <dgm:ruleLst/>
    <dgm:choose name="Name0">
      <dgm:if name="Name1" axis="ch" ptType="node" func="cnt" op="gte" val="1">
        <dgm:layoutNode name="ribbon" styleLbl="node1">
          <dgm:alg type="sp"/>
          <dgm:shape xmlns:r="http://schemas.openxmlformats.org/officeDocument/2006/relationships" type="leftRightRibbon" r:blip="">
            <dgm:adjLst/>
          </dgm:shape>
          <dgm:presOf/>
          <dgm:constrLst/>
          <dgm:ruleLst/>
        </dgm:layoutNode>
        <dgm:layoutNode name="leftArrowText" styleLbl="node1">
          <dgm:varLst>
            <dgm:chMax val="0"/>
            <dgm:bulletEnabled val="1"/>
          </dgm:varLst>
          <dgm:alg type="tx">
            <dgm:param type="txAnchorVertCh" val="mid"/>
          </dgm:alg>
          <dgm:shape xmlns:r="http://schemas.openxmlformats.org/officeDocument/2006/relationships" type="rect" r:blip="" hideGeom="1">
            <dgm:adjLst/>
          </dgm:shape>
          <dgm:choose name="Name2">
            <dgm:if name="Name3" func="var" arg="dir" op="equ" val="norm">
              <dgm:presOf axis="ch desOrSelf" ptType="node node" st="1 1" cnt="1 0"/>
            </dgm:if>
            <dgm:else name="Name4">
              <dgm:presOf axis="ch desOrSelf" ptType="node node" st="2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layoutNode name="rightArrowText" styleLbl="node1">
          <dgm:varLst>
            <dgm:chMax val="0"/>
            <dgm:bulletEnabled val="1"/>
          </dgm:varLst>
          <dgm:alg type="tx">
            <dgm:param type="txAnchorVertCh" val="mid"/>
          </dgm:alg>
          <dgm:shape xmlns:r="http://schemas.openxmlformats.org/officeDocument/2006/relationships" type="rect" r:blip="" hideGeom="1">
            <dgm:adjLst/>
          </dgm:shape>
          <dgm:choose name="Name5">
            <dgm:if name="Name6" func="var" arg="dir" op="equ" val="norm">
              <dgm:presOf axis="ch desOrSelf" ptType="node node" st="2 1" cnt="1 0"/>
            </dgm:if>
            <dgm:else name="Name7">
              <dgm:presOf axis="ch desOrSelf" ptType="node node" st="1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if>
      <dgm:else name="Name8"/>
    </dgm:choose>
  </dgm:layoutNode>
</dgm:layoutDef>
</file>

<file path=ppt/diagrams/layout6.xml><?xml version="1.0" encoding="utf-8"?>
<dgm:layoutDef xmlns:dgm="http://schemas.openxmlformats.org/drawingml/2006/diagram" xmlns:a="http://schemas.openxmlformats.org/drawingml/2006/main" uniqueId="urn:microsoft.com/office/officeart/2009/3/layout/DescendingProcess">
  <dgm:title val=""/>
  <dgm:desc val=""/>
  <dgm:catLst>
    <dgm:cat type="process" pri="23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clrData>
  <dgm:layoutNode name="Name0">
    <dgm:varLst>
      <dgm:chMax val="7"/>
      <dgm:chPref val="5"/>
    </dgm:varLst>
    <dgm:alg type="composite">
      <dgm:param type="ar" val="1.1"/>
    </dgm:alg>
    <dgm:shape xmlns:r="http://schemas.openxmlformats.org/officeDocument/2006/relationships" r:blip="">
      <dgm:adjLst/>
    </dgm:shape>
    <dgm:choose name="Name1">
      <dgm:if name="Name2" axis="ch" ptType="node" func="cnt" op="equ" val="1">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Lst>
      </dgm:if>
      <dgm:if name="Name3" axis="ch" ptType="node" func="cnt" op="equ" val="2">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5"/>
          <dgm:constr type="b" for="ch" forName="txNode2" refType="h"/>
          <dgm:constr type="r" for="ch" forName="txNode2" refType="w"/>
          <dgm:constr type="h" for="ch" forName="txNode2" refType="h" fact="0.16"/>
        </dgm:constrLst>
      </dgm:if>
      <dgm:if name="Name4" axis="ch" ptType="node" func="cnt" op="equ" val="3">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56"/>
          <dgm:constr type="ctrY" for="ch" forName="txNode2" refType="h" fact="0.3992"/>
          <dgm:constr type="r" for="ch" forName="txNode2" refType="w"/>
          <dgm:constr type="h" for="ch" forName="txNode2" refType="h" fact="0.16"/>
          <dgm:constr type="l" for="ch" forName="txNode3" refType="w" fact="0.5"/>
          <dgm:constr type="b" for="ch" forName="txNode3" refType="h"/>
          <dgm:constr type="r" for="ch" forName="txNode3" refType="w"/>
          <dgm:constr type="h" for="ch" forName="txNode3" refType="h" fact="0.16"/>
          <dgm:constr type="ctrX" for="ch" forName="dotNode2" refType="w" fact="0.4782"/>
          <dgm:constr type="ctrY" for="ch" forName="dotNode2" refType="h" fact="0.3992"/>
          <dgm:constr type="h" for="ch" forName="dotNode2" refType="h" fact="0.0218"/>
          <dgm:constr type="w" for="ch" forName="dotNode2" refType="h" refFor="ch" refForName="dotNode2"/>
        </dgm:constrLst>
      </dgm:if>
      <dgm:if name="Name5" axis="ch" ptType="node" func="cnt" op="equ" val="4">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9"/>
          <dgm:constr type="ctrY" for="ch" forName="txNode2" refType="h" fact="0.3153"/>
          <dgm:constr type="r" for="ch" forName="txNode2" refType="w"/>
          <dgm:constr type="h" for="ch" forName="txNode2" refType="h" fact="0.16"/>
          <dgm:constr type="l" for="ch" forName="txNode3" refType="w" fact="0"/>
          <dgm:constr type="ctrY" for="ch" forName="txNode3" refType="h" fact="0.5004"/>
          <dgm:constr type="r" for="ch" forName="txNode3" refType="w" fact="0.5"/>
          <dgm:constr type="h" for="ch" forName="txNode3" refType="h" fact="0.16"/>
          <dgm:constr type="l" for="ch" forName="txNode4" refType="w" fact="0.5"/>
          <dgm:constr type="b" for="ch" forName="txNode4" refType="h"/>
          <dgm:constr type="r" for="ch" forName="txNode4" refType="w"/>
          <dgm:constr type="h" for="ch" forName="txNode4" refType="h" fact="0.16"/>
          <dgm:constr type="ctrX" for="ch" forName="dotNode2" refType="w" fact="0.39"/>
          <dgm:constr type="ctrY" for="ch" forName="dotNode2" refType="h" fact="0.3153"/>
          <dgm:constr type="h" for="ch" forName="dotNode2" refType="h" fact="0.0218"/>
          <dgm:constr type="w" for="ch" forName="dotNode2" refType="h" refFor="ch" refForName="dotNode2"/>
          <dgm:constr type="ctrX" for="ch" forName="dotNode3" refType="w" fact="0.5626"/>
          <dgm:constr type="ctrY" for="ch" forName="dotNode3" refType="h" fact="0.5004"/>
          <dgm:constr type="h" for="ch" forName="dotNode3" refType="h" fact="0.0218"/>
          <dgm:constr type="w" for="ch" forName="dotNode3" refType="h" refFor="ch" refForName="dotNode3"/>
        </dgm:constrLst>
      </dgm:if>
      <dgm:if name="Name6" axis="ch" ptType="node" func="cnt" op="equ" val="5">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6"/>
          <dgm:constr type="ctrY" for="ch" forName="txNode2" refType="h" fact="0.2885"/>
          <dgm:constr type="r" for="ch" forName="txNode2" refType="w"/>
          <dgm:constr type="h" for="ch" forName="txNode2" refType="h" fact="0.16"/>
          <dgm:constr type="l" for="ch" forName="txNode3" refType="w" fact="0"/>
          <dgm:constr type="ctrY" for="ch" forName="txNode3" refType="h" fact="0.4089"/>
          <dgm:constr type="r" for="ch" forName="txNode3" refType="w" fact="0.43"/>
          <dgm:constr type="h" for="ch" forName="txNode3" refType="h" fact="0.16"/>
          <dgm:constr type="l" for="ch" forName="txNode4" refType="w" fact="0.67"/>
          <dgm:constr type="ctrY" for="ch" forName="txNode4" refType="h" fact="0.5497"/>
          <dgm:constr type="r" for="ch" forName="txNode4" refType="w"/>
          <dgm:constr type="h" for="ch" forName="txNode4" refType="h" fact="0.16"/>
          <dgm:constr type="l" for="ch" forName="txNode5" refType="w" fact="0.5"/>
          <dgm:constr type="b" for="ch" forName="txNode5" refType="h"/>
          <dgm:constr type="r" for="ch" forName="txNode5" refType="w"/>
          <dgm:constr type="h" for="ch" forName="txNode5" refType="h" fact="0.16"/>
          <dgm:constr type="ctrX" for="ch" forName="dotNode2" refType="w" fact="0.3565"/>
          <dgm:constr type="ctrY" for="ch" forName="dotNode2" refType="h" fact="0.2885"/>
          <dgm:constr type="h" for="ch" forName="dotNode2" refType="h" fact="0.0218"/>
          <dgm:constr type="w" for="ch" forName="dotNode2" refType="h" refFor="ch" refForName="dotNode2"/>
          <dgm:constr type="ctrX" for="ch" forName="dotNode3" refType="w" fact="0.4922"/>
          <dgm:constr type="ctrY" for="ch" forName="dotNode3" refType="h" fact="0.4089"/>
          <dgm:constr type="h" for="ch" forName="dotNode3" refType="h" fact="0.0218"/>
          <dgm:constr type="w" for="ch" forName="dotNode3" refType="h" refFor="ch" refForName="dotNode3"/>
          <dgm:constr type="ctrX" for="ch" forName="dotNode4" refType="w" fact="0.5939"/>
          <dgm:constr type="ctrY" for="ch" forName="dotNode4" refType="h" fact="0.5497"/>
          <dgm:constr type="h" for="ch" forName="dotNode4" refType="h" fact="0.0218"/>
          <dgm:constr type="w" for="ch" forName="dotNode4" refType="h" refFor="ch" refForName="dotNode4"/>
        </dgm:constrLst>
      </dgm:if>
      <dgm:if name="Name7" axis="ch" ptType="node" func="cnt" op="equ" val="6">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5"/>
          <dgm:constr type="ctrY" for="ch" forName="txNode2" refType="h" fact="0.2693"/>
          <dgm:constr type="r" for="ch" forName="txNode2" refType="w"/>
          <dgm:constr type="h" for="ch" forName="txNode2" refType="h" fact="0.16"/>
          <dgm:constr type="l" for="ch" forName="txNode3" refType="w" fact="0"/>
          <dgm:constr type="ctrY" for="ch" forName="txNode3" refType="h" fact="0.3638"/>
          <dgm:constr type="r" for="ch" forName="txNode3" refType="w" fact="0.37"/>
          <dgm:constr type="h" for="ch" forName="txNode3" refType="h" fact="0.16"/>
          <dgm:constr type="l" for="ch" forName="txNode4" refType="w" fact="0.63"/>
          <dgm:constr type="ctrY" for="ch" forName="txNode4" refType="h" fact="0.4744"/>
          <dgm:constr type="r" for="ch" forName="txNode4" refType="w"/>
          <dgm:constr type="h" for="ch" forName="txNode4" refType="h" fact="0.16"/>
          <dgm:constr type="l" for="ch" forName="txNode5" refType="w" fact="0"/>
          <dgm:constr type="ctrY" for="ch" forName="txNode5" refType="h" fact="0.5961"/>
          <dgm:constr type="r" for="ch" forName="txNode5" refType="w" fact="0.55"/>
          <dgm:constr type="h" for="ch" forName="txNode5" refType="h" fact="0.16"/>
          <dgm:constr type="l" for="ch" forName="txNode6" refType="w" fact="0.5"/>
          <dgm:constr type="b" for="ch" forName="txNode6" refType="h"/>
          <dgm:constr type="r" for="ch" forName="txNode6" refType="w"/>
          <dgm:constr type="h" for="ch" forName="txNode6" refType="h" fact="0.16"/>
          <dgm:constr type="ctrX" for="ch" forName="dotNode2" refType="w" fact="0.33"/>
          <dgm:constr type="ctrY" for="ch" forName="dotNode2" refType="h" fact="0.2693"/>
          <dgm:constr type="h" for="ch" forName="dotNode2" refType="h" fact="0.0218"/>
          <dgm:constr type="w" for="ch" forName="dotNode2" refType="h" refFor="ch" refForName="dotNode2"/>
          <dgm:constr type="ctrX" for="ch" forName="dotNode3" refType="w" fact="0.4419"/>
          <dgm:constr type="ctrY" for="ch" forName="dotNode3" refType="h" fact="0.3638"/>
          <dgm:constr type="h" for="ch" forName="dotNode3" refType="h" fact="0.0218"/>
          <dgm:constr type="w" for="ch" forName="dotNode3" refType="h" refFor="ch" refForName="dotNode3"/>
          <dgm:constr type="ctrX" for="ch" forName="dotNode4" refType="w" fact="0.5425"/>
          <dgm:constr type="ctrY" for="ch" forName="dotNode4" refType="h" fact="0.4744"/>
          <dgm:constr type="h" for="ch" forName="dotNode4" refType="h" fact="0.0218"/>
          <dgm:constr type="w" for="ch" forName="dotNode4" refType="h" refFor="ch" refForName="dotNode4"/>
          <dgm:constr type="ctrX" for="ch" forName="dotNode5" refType="w" fact="0.6153"/>
          <dgm:constr type="ctrY" for="ch" forName="dotNode5" refType="h" fact="0.5961"/>
          <dgm:constr type="h" for="ch" forName="dotNode5" refType="h" fact="0.0218"/>
          <dgm:constr type="w" for="ch" forName="dotNode5" refType="h" refFor="ch" refForName="dotNode5"/>
        </dgm:constrLst>
      </dgm:if>
      <dgm:else name="Name8">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4"/>
          <dgm:constr type="ctrY" for="ch" forName="txNode2" refType="h" fact="0.2693"/>
          <dgm:constr type="r" for="ch" forName="txNode2" refType="w"/>
          <dgm:constr type="h" for="ch" forName="txNode2" refType="h" fact="0.16"/>
          <dgm:constr type="l" for="ch" forName="txNode3" refType="w" fact="0"/>
          <dgm:constr type="ctrY" for="ch" forName="txNode3" refType="h" fact="0.3424"/>
          <dgm:constr type="r" for="ch" forName="txNode3" refType="w" fact="0.33"/>
          <dgm:constr type="h" for="ch" forName="txNode3" refType="h" fact="0.16"/>
          <dgm:constr type="l" for="ch" forName="txNode4" refType="w" fact="0.61"/>
          <dgm:constr type="ctrY" for="ch" forName="txNode4" refType="h" fact="0.4276"/>
          <dgm:constr type="r" for="ch" forName="txNode4" refType="w"/>
          <dgm:constr type="h" for="ch" forName="txNode4" refType="h" fact="0.16"/>
          <dgm:constr type="l" for="ch" forName="txNode5" refType="w" fact="0"/>
          <dgm:constr type="ctrY" for="ch" forName="txNode5" refType="h" fact="0.5218"/>
          <dgm:constr type="r" for="ch" forName="txNode5" refType="w" fact="0.5"/>
          <dgm:constr type="h" for="ch" forName="txNode5" refType="h" fact="0.16"/>
          <dgm:constr type="l" for="ch" forName="txNode6" refType="w" fact="0.71"/>
          <dgm:constr type="ctrY" for="ch" forName="txNode6" refType="h" fact="0.6179"/>
          <dgm:constr type="r" for="ch" forName="txNode6" refType="w"/>
          <dgm:constr type="h" for="ch" forName="txNode6" refType="h" fact="0.16"/>
          <dgm:constr type="l" for="ch" forName="txNode7" refType="w" fact="0.5"/>
          <dgm:constr type="b" for="ch" forName="txNode7" refType="h"/>
          <dgm:constr type="r" for="ch" forName="txNode7" refType="w"/>
          <dgm:constr type="h" for="ch" forName="txNode7" refType="h" fact="0.16"/>
          <dgm:constr type="ctrX" for="ch" forName="dotNode2" refType="w" fact="0.33"/>
          <dgm:constr type="ctrY" for="ch" forName="dotNode2" refType="h" fact="0.2693"/>
          <dgm:constr type="h" for="ch" forName="dotNode2" refType="h" fact="0.0218"/>
          <dgm:constr type="w" for="ch" forName="dotNode2" refType="h" refFor="ch" refForName="dotNode2"/>
          <dgm:constr type="ctrX" for="ch" forName="dotNode3" refType="w" fact="0.425"/>
          <dgm:constr type="ctrY" for="ch" forName="dotNode3" refType="h" fact="0.3424"/>
          <dgm:constr type="h" for="ch" forName="dotNode3" refType="h" fact="0.0218"/>
          <dgm:constr type="w" for="ch" forName="dotNode3" refType="h" refFor="ch" refForName="dotNode3"/>
          <dgm:constr type="ctrX" for="ch" forName="dotNode4" refType="w" fact="0.505"/>
          <dgm:constr type="ctrY" for="ch" forName="dotNode4" refType="h" fact="0.4276"/>
          <dgm:constr type="h" for="ch" forName="dotNode4" refType="h" fact="0.0218"/>
          <dgm:constr type="w" for="ch" forName="dotNode4" refType="h" refFor="ch" refForName="dotNode4"/>
          <dgm:constr type="ctrX" for="ch" forName="dotNode5" refType="w" fact="0.5742"/>
          <dgm:constr type="ctrY" for="ch" forName="dotNode5" refType="h" fact="0.5218"/>
          <dgm:constr type="h" for="ch" forName="dotNode5" refType="h" fact="0.0218"/>
          <dgm:constr type="w" for="ch" forName="dotNode5" refType="h" refFor="ch" refForName="dotNode5"/>
          <dgm:constr type="ctrX" for="ch" forName="dotNode6" refType="w" fact="0.63"/>
          <dgm:constr type="ctrY" for="ch" forName="dotNode6" refType="h" fact="0.6179"/>
          <dgm:constr type="h" for="ch" forName="dotNode6" refType="h" fact="0.0218"/>
          <dgm:constr type="w" for="ch" forName="dotNode6" refType="h" refFor="ch" refForName="dotNode6"/>
        </dgm:constrLst>
      </dgm:else>
    </dgm:choose>
    <dgm:forEach name="Name9" axis="self" ptType="parTrans">
      <dgm:forEach name="Name10" axis="self" ptType="sibTrans" st="2">
        <dgm:forEach name="dotRepeat" axis="self">
          <dgm:layoutNode name="dotRepeatNode" styleLbl="fgShp">
            <dgm:alg type="sp"/>
            <dgm:shape xmlns:r="http://schemas.openxmlformats.org/officeDocument/2006/relationships" type="ellipse" r:blip="">
              <dgm:adjLst/>
            </dgm:shape>
            <dgm:presOf axis="self"/>
          </dgm:layoutNode>
        </dgm:forEach>
      </dgm:forEach>
    </dgm:forEach>
    <dgm:choose name="Name11">
      <dgm:if name="Name12" axis="ch" ptType="node" func="cnt" op="gte" val="1">
        <dgm:layoutNode name="arrowNode" styleLbl="node1">
          <dgm:alg type="sp"/>
          <dgm:shape xmlns:r="http://schemas.openxmlformats.org/officeDocument/2006/relationships" rot="73.2729" type="swooshArrow" r:blip="">
            <dgm:adjLst>
              <dgm:adj idx="1" val="0.1631"/>
              <dgm:adj idx="2" val="0.3137"/>
            </dgm:adjLst>
          </dgm:shape>
          <dgm:presOf/>
        </dgm:layoutNode>
      </dgm:if>
      <dgm:else name="Name13"/>
    </dgm:choose>
    <dgm:forEach name="Name14" axis="ch" ptType="node" cnt="1">
      <dgm:layoutNode name="txNode1" styleLbl="revTx">
        <dgm:varLst>
          <dgm:bulletEnabled val="1"/>
        </dgm:varLst>
        <dgm:alg type="tx">
          <dgm:param type="txAnchorVert" val="b"/>
        </dgm:alg>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15" axis="ch" ptType="node" st="2" cnt="1">
      <dgm:layoutNode name="txNode2" styleLbl="revTx">
        <dgm:varLst>
          <dgm:bulletEnabled val="1"/>
        </dgm:varLst>
        <dgm:choose name="Name16">
          <dgm:if name="Name17" axis="self" ptType="node" func="revPos" op="equ" val="1">
            <dgm:alg type="tx">
              <dgm:param type="txAnchorVert" val="t"/>
            </dgm:alg>
          </dgm:if>
          <dgm:if name="Name18" axis="self" ptType="node" func="posOdd" op="equ" val="1">
            <dgm:alg type="tx">
              <dgm:param type="parTxLTRAlign" val="r"/>
              <dgm:param type="parTxRTLAlign" val="r"/>
            </dgm:alg>
          </dgm:if>
          <dgm:else name="Name1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0">
        <dgm:if name="Name21" axis="par ch" ptType="all node" func="cnt" op="neq" val="2">
          <dgm:forEach name="Name22" axis="follow" ptType="sibTrans" cnt="1">
            <dgm:layoutNode name="dotNode2">
              <dgm:alg type="sp"/>
              <dgm:shape xmlns:r="http://schemas.openxmlformats.org/officeDocument/2006/relationships" r:blip="">
                <dgm:adjLst/>
              </dgm:shape>
              <dgm:presOf/>
              <dgm:forEach name="Name23" ref="dotRepeat"/>
            </dgm:layoutNode>
          </dgm:forEach>
        </dgm:if>
        <dgm:else name="Name24"/>
      </dgm:choose>
    </dgm:forEach>
    <dgm:forEach name="Name25" axis="ch" ptType="node" st="3" cnt="1">
      <dgm:layoutNode name="txNode3" styleLbl="revTx">
        <dgm:varLst>
          <dgm:bulletEnabled val="1"/>
        </dgm:varLst>
        <dgm:choose name="Name26">
          <dgm:if name="Name27" axis="self" ptType="node" func="revPos" op="equ" val="1">
            <dgm:alg type="tx">
              <dgm:param type="txAnchorVert" val="t"/>
            </dgm:alg>
          </dgm:if>
          <dgm:if name="Name28" axis="self" ptType="node" func="posOdd" op="equ" val="1">
            <dgm:alg type="tx">
              <dgm:param type="parTxLTRAlign" val="r"/>
              <dgm:param type="parTxRTLAlign" val="r"/>
            </dgm:alg>
          </dgm:if>
          <dgm:else name="Name2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30">
        <dgm:if name="Name31" axis="par ch" ptType="all node" func="cnt" op="neq" val="3">
          <dgm:forEach name="Name32" axis="follow" ptType="sibTrans" cnt="1">
            <dgm:layoutNode name="dotNode3">
              <dgm:alg type="sp"/>
              <dgm:shape xmlns:r="http://schemas.openxmlformats.org/officeDocument/2006/relationships" r:blip="">
                <dgm:adjLst/>
              </dgm:shape>
              <dgm:presOf/>
              <dgm:forEach name="Name33" ref="dotRepeat"/>
            </dgm:layoutNode>
          </dgm:forEach>
        </dgm:if>
        <dgm:else name="Name34"/>
      </dgm:choose>
    </dgm:forEach>
    <dgm:forEach name="Name35" axis="ch" ptType="node" st="4" cnt="1">
      <dgm:layoutNode name="txNode4" styleLbl="revTx">
        <dgm:varLst>
          <dgm:bulletEnabled val="1"/>
        </dgm:varLst>
        <dgm:choose name="Name36">
          <dgm:if name="Name37" axis="self" ptType="node" func="revPos" op="equ" val="1">
            <dgm:alg type="tx">
              <dgm:param type="txAnchorVert" val="t"/>
            </dgm:alg>
          </dgm:if>
          <dgm:if name="Name38" axis="self" ptType="node" func="posOdd" op="equ" val="1">
            <dgm:alg type="tx">
              <dgm:param type="parTxLTRAlign" val="r"/>
              <dgm:param type="parTxRTLAlign" val="r"/>
            </dgm:alg>
          </dgm:if>
          <dgm:else name="Name3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40">
        <dgm:if name="Name41" axis="par ch" ptType="all node" func="cnt" op="neq" val="4">
          <dgm:forEach name="Name42" axis="follow" ptType="sibTrans" cnt="1">
            <dgm:layoutNode name="dotNode4">
              <dgm:alg type="sp"/>
              <dgm:shape xmlns:r="http://schemas.openxmlformats.org/officeDocument/2006/relationships" r:blip="">
                <dgm:adjLst/>
              </dgm:shape>
              <dgm:presOf/>
              <dgm:forEach name="Name43" ref="dotRepeat"/>
            </dgm:layoutNode>
          </dgm:forEach>
        </dgm:if>
        <dgm:else name="Name44"/>
      </dgm:choose>
    </dgm:forEach>
    <dgm:forEach name="Name45" axis="ch" ptType="node" st="5" cnt="1">
      <dgm:layoutNode name="txNode5" styleLbl="revTx">
        <dgm:varLst>
          <dgm:bulletEnabled val="1"/>
        </dgm:varLst>
        <dgm:choose name="Name46">
          <dgm:if name="Name47" axis="self" ptType="node" func="revPos" op="equ" val="1">
            <dgm:alg type="tx">
              <dgm:param type="txAnchorVert" val="t"/>
            </dgm:alg>
          </dgm:if>
          <dgm:if name="Name48" axis="self" ptType="node" func="posOdd" op="equ" val="1">
            <dgm:alg type="tx">
              <dgm:param type="parTxLTRAlign" val="r"/>
              <dgm:param type="parTxRTLAlign" val="r"/>
            </dgm:alg>
          </dgm:if>
          <dgm:else name="Name4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50">
        <dgm:if name="Name51" axis="par ch" ptType="all node" func="cnt" op="neq" val="5">
          <dgm:forEach name="Name52" axis="follow" ptType="sibTrans" cnt="1">
            <dgm:layoutNode name="dotNode5">
              <dgm:alg type="sp"/>
              <dgm:shape xmlns:r="http://schemas.openxmlformats.org/officeDocument/2006/relationships" r:blip="">
                <dgm:adjLst/>
              </dgm:shape>
              <dgm:presOf/>
              <dgm:forEach name="Name53" ref="dotRepeat"/>
            </dgm:layoutNode>
          </dgm:forEach>
        </dgm:if>
        <dgm:else name="Name54"/>
      </dgm:choose>
    </dgm:forEach>
    <dgm:forEach name="Name55" axis="ch" ptType="node" st="6" cnt="1">
      <dgm:layoutNode name="txNode6" styleLbl="revTx">
        <dgm:varLst>
          <dgm:bulletEnabled val="1"/>
        </dgm:varLst>
        <dgm:choose name="Name56">
          <dgm:if name="Name57" axis="self" ptType="node" func="revPos" op="equ" val="1">
            <dgm:alg type="tx">
              <dgm:param type="txAnchorVert" val="t"/>
            </dgm:alg>
          </dgm:if>
          <dgm:if name="Name58" axis="self" ptType="node" func="posOdd" op="equ" val="1">
            <dgm:alg type="tx">
              <dgm:param type="parTxLTRAlign" val="r"/>
              <dgm:param type="parTxRTLAlign" val="r"/>
            </dgm:alg>
          </dgm:if>
          <dgm:else name="Name5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60">
        <dgm:if name="Name61" axis="par ch" ptType="all node" func="cnt" op="neq" val="6">
          <dgm:forEach name="Name62" axis="follow" ptType="sibTrans" cnt="1">
            <dgm:layoutNode name="dotNode6">
              <dgm:alg type="sp"/>
              <dgm:shape xmlns:r="http://schemas.openxmlformats.org/officeDocument/2006/relationships" r:blip="">
                <dgm:adjLst/>
              </dgm:shape>
              <dgm:presOf/>
              <dgm:forEach name="Name63" ref="dotRepeat"/>
            </dgm:layoutNode>
          </dgm:forEach>
        </dgm:if>
        <dgm:else name="Name64"/>
      </dgm:choose>
    </dgm:forEach>
    <dgm:forEach name="Name65" axis="ch" ptType="node" st="7" cnt="1">
      <dgm:layoutNode name="txNode7" styleLbl="revTx">
        <dgm:varLst>
          <dgm:bulletEnabled val="1"/>
        </dgm:varLst>
        <dgm:alg type="tx">
          <dgm:param type="txAnchorVert" val="t"/>
        </dgm:alg>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9.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80013" y="0"/>
            <a:ext cx="3962400" cy="344488"/>
          </a:xfrm>
          <a:prstGeom prst="rect">
            <a:avLst/>
          </a:prstGeom>
        </p:spPr>
        <p:txBody>
          <a:bodyPr vert="horz" lIns="91440" tIns="45720" rIns="91440" bIns="45720" rtlCol="0"/>
          <a:lstStyle>
            <a:lvl1pPr algn="r">
              <a:defRPr sz="1200"/>
            </a:lvl1pPr>
          </a:lstStyle>
          <a:p>
            <a:fld id="{CA929EF5-601F-F74B-8509-FA0A3F8FAF71}" type="datetimeFigureOut">
              <a:rPr lang="en-US" smtClean="0"/>
              <a:t>5/23/2022</a:t>
            </a:fld>
            <a:endParaRPr lang="en-US"/>
          </a:p>
        </p:txBody>
      </p:sp>
      <p:sp>
        <p:nvSpPr>
          <p:cNvPr id="4" name="Slide Image Placeholder 3"/>
          <p:cNvSpPr>
            <a:spLocks noGrp="1" noRot="1" noChangeAspect="1"/>
          </p:cNvSpPr>
          <p:nvPr>
            <p:ph type="sldImg" idx="2"/>
          </p:nvPr>
        </p:nvSpPr>
        <p:spPr>
          <a:xfrm>
            <a:off x="3028950" y="857250"/>
            <a:ext cx="30861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300413"/>
            <a:ext cx="7315200" cy="2700337"/>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6513513"/>
            <a:ext cx="3962400" cy="3444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80013" y="6513513"/>
            <a:ext cx="3962400" cy="344487"/>
          </a:xfrm>
          <a:prstGeom prst="rect">
            <a:avLst/>
          </a:prstGeom>
        </p:spPr>
        <p:txBody>
          <a:bodyPr vert="horz" lIns="91440" tIns="45720" rIns="91440" bIns="45720" rtlCol="0" anchor="b"/>
          <a:lstStyle>
            <a:lvl1pPr algn="r">
              <a:defRPr sz="1200"/>
            </a:lvl1pPr>
          </a:lstStyle>
          <a:p>
            <a:fld id="{639ACCD2-ECCA-5E4F-B88F-BD0D5AD081D7}" type="slidenum">
              <a:rPr lang="en-US" smtClean="0"/>
              <a:t>‹#›</a:t>
            </a:fld>
            <a:endParaRPr lang="en-US"/>
          </a:p>
        </p:txBody>
      </p:sp>
    </p:spTree>
    <p:extLst>
      <p:ext uri="{BB962C8B-B14F-4D97-AF65-F5344CB8AC3E}">
        <p14:creationId xmlns:p14="http://schemas.microsoft.com/office/powerpoint/2010/main" val="3833238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39ACCD2-ECCA-5E4F-B88F-BD0D5AD081D7}" type="slidenum">
              <a:rPr lang="en-US" smtClean="0"/>
              <a:t>5</a:t>
            </a:fld>
            <a:endParaRPr lang="en-US"/>
          </a:p>
        </p:txBody>
      </p:sp>
    </p:spTree>
    <p:extLst>
      <p:ext uri="{BB962C8B-B14F-4D97-AF65-F5344CB8AC3E}">
        <p14:creationId xmlns:p14="http://schemas.microsoft.com/office/powerpoint/2010/main" val="18043963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39ACCD2-ECCA-5E4F-B88F-BD0D5AD081D7}" type="slidenum">
              <a:rPr lang="en-US" smtClean="0"/>
              <a:t>6</a:t>
            </a:fld>
            <a:endParaRPr lang="en-US"/>
          </a:p>
        </p:txBody>
      </p:sp>
    </p:spTree>
    <p:extLst>
      <p:ext uri="{BB962C8B-B14F-4D97-AF65-F5344CB8AC3E}">
        <p14:creationId xmlns:p14="http://schemas.microsoft.com/office/powerpoint/2010/main" val="26570444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Histamine acting on H2-receptor-associated adenylate cyclase stimulates cyclic AMP formation and consequently secretion of hydrochloric acid in oxyntic cells. Prostaglandins (mainly E type) in another cell population stimulate cyclic AMP formation which may lead to formation of glycosaminoglycans and glycoproteins. Glycosaminoglycans and glycoproteins may have antisecretory and cytoprotective properties. In addition to this effect, prostaglandin endoperoxides may inhibit histamine-stimulated cyclic AMP formation in oxyntic cells.</a:t>
            </a:r>
            <a:endParaRPr lang="en-US" dirty="0"/>
          </a:p>
        </p:txBody>
      </p:sp>
      <p:sp>
        <p:nvSpPr>
          <p:cNvPr id="4" name="Slide Number Placeholder 3"/>
          <p:cNvSpPr>
            <a:spLocks noGrp="1"/>
          </p:cNvSpPr>
          <p:nvPr>
            <p:ph type="sldNum" sz="quarter" idx="5"/>
          </p:nvPr>
        </p:nvSpPr>
        <p:spPr/>
        <p:txBody>
          <a:bodyPr/>
          <a:lstStyle/>
          <a:p>
            <a:fld id="{639ACCD2-ECCA-5E4F-B88F-BD0D5AD081D7}" type="slidenum">
              <a:rPr lang="en-US" smtClean="0"/>
              <a:t>8</a:t>
            </a:fld>
            <a:endParaRPr lang="en-US"/>
          </a:p>
        </p:txBody>
      </p:sp>
    </p:spTree>
    <p:extLst>
      <p:ext uri="{BB962C8B-B14F-4D97-AF65-F5344CB8AC3E}">
        <p14:creationId xmlns:p14="http://schemas.microsoft.com/office/powerpoint/2010/main" val="7526305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39ACCD2-ECCA-5E4F-B88F-BD0D5AD081D7}" type="slidenum">
              <a:rPr lang="en-US" smtClean="0"/>
              <a:t>9</a:t>
            </a:fld>
            <a:endParaRPr lang="en-US"/>
          </a:p>
        </p:txBody>
      </p:sp>
    </p:spTree>
    <p:extLst>
      <p:ext uri="{BB962C8B-B14F-4D97-AF65-F5344CB8AC3E}">
        <p14:creationId xmlns:p14="http://schemas.microsoft.com/office/powerpoint/2010/main" val="21266523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39ACCD2-ECCA-5E4F-B88F-BD0D5AD081D7}" type="slidenum">
              <a:rPr lang="en-US" smtClean="0"/>
              <a:t>13</a:t>
            </a:fld>
            <a:endParaRPr lang="en-US"/>
          </a:p>
        </p:txBody>
      </p:sp>
    </p:spTree>
    <p:extLst>
      <p:ext uri="{BB962C8B-B14F-4D97-AF65-F5344CB8AC3E}">
        <p14:creationId xmlns:p14="http://schemas.microsoft.com/office/powerpoint/2010/main" val="8856433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t>5/23/2022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31778768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t>5/23/2022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9621523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t>5/23/2022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41805818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t>5/23/2022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27325945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t>5/23/2022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41454207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t>5/23/2022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15519265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t>5/23/2022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40815372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t>5/23/2022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20756189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t>5/23/2022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36450509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5/23/2022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40518467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5/23/2022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7018299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1D8BD707-D9CF-40AE-B4C6-C98DA3205C09}" type="datetimeFigureOut">
              <a:rPr lang="en-US" smtClean="0"/>
              <a:t>5/23/2022</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F15528-21DE-4FAA-801E-634DDDAF4B2B}" type="slidenum">
              <a:rPr lang="en-US" smtClean="0"/>
              <a:t>‹#›</a:t>
            </a:fld>
            <a:endParaRPr lang="en-US"/>
          </a:p>
        </p:txBody>
      </p:sp>
    </p:spTree>
    <p:extLst>
      <p:ext uri="{BB962C8B-B14F-4D97-AF65-F5344CB8AC3E}">
        <p14:creationId xmlns:p14="http://schemas.microsoft.com/office/powerpoint/2010/main" val="1246384421"/>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6.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diagramColors" Target="../diagrams/colors7.xml"/><Relationship Id="rId3" Type="http://schemas.microsoft.com/office/2007/relationships/hdphoto" Target="../media/hdphoto1.wdp"/><Relationship Id="rId7" Type="http://schemas.openxmlformats.org/officeDocument/2006/relationships/diagramQuickStyle" Target="../diagrams/quickStyle7.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Layout" Target="../diagrams/layout7.xml"/><Relationship Id="rId5" Type="http://schemas.openxmlformats.org/officeDocument/2006/relationships/diagramData" Target="../diagrams/data7.xml"/><Relationship Id="rId4" Type="http://schemas.openxmlformats.org/officeDocument/2006/relationships/image" Target="../media/image3.png"/><Relationship Id="rId9" Type="http://schemas.microsoft.com/office/2007/relationships/diagramDrawing" Target="../diagrams/drawing7.xml"/></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8" Type="http://schemas.openxmlformats.org/officeDocument/2006/relationships/diagramQuickStyle" Target="../diagrams/quickStyle8.xml"/><Relationship Id="rId3" Type="http://schemas.microsoft.com/office/2007/relationships/hdphoto" Target="../media/hdphoto1.wdp"/><Relationship Id="rId7" Type="http://schemas.openxmlformats.org/officeDocument/2006/relationships/diagramLayout" Target="../diagrams/layout8.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Data" Target="../diagrams/data8.xml"/><Relationship Id="rId5" Type="http://schemas.openxmlformats.org/officeDocument/2006/relationships/image" Target="../media/image12.png"/><Relationship Id="rId10" Type="http://schemas.microsoft.com/office/2007/relationships/diagramDrawing" Target="../diagrams/drawing8.xml"/><Relationship Id="rId4" Type="http://schemas.openxmlformats.org/officeDocument/2006/relationships/image" Target="../media/image3.png"/><Relationship Id="rId9" Type="http://schemas.openxmlformats.org/officeDocument/2006/relationships/diagramColors" Target="../diagrams/colors8.xml"/></Relationships>
</file>

<file path=ppt/slides/_rels/slide13.xml.rels><?xml version="1.0" encoding="UTF-8" standalone="yes"?>
<Relationships xmlns="http://schemas.openxmlformats.org/package/2006/relationships"><Relationship Id="rId8" Type="http://schemas.openxmlformats.org/officeDocument/2006/relationships/diagramQuickStyle" Target="../diagrams/quickStyle9.xml"/><Relationship Id="rId3" Type="http://schemas.openxmlformats.org/officeDocument/2006/relationships/image" Target="../media/image1.png"/><Relationship Id="rId7" Type="http://schemas.openxmlformats.org/officeDocument/2006/relationships/diagramLayout" Target="../diagrams/layout9.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Data" Target="../diagrams/data9.xml"/><Relationship Id="rId5" Type="http://schemas.openxmlformats.org/officeDocument/2006/relationships/image" Target="../media/image3.png"/><Relationship Id="rId10" Type="http://schemas.microsoft.com/office/2007/relationships/diagramDrawing" Target="../diagrams/drawing9.xml"/><Relationship Id="rId4" Type="http://schemas.microsoft.com/office/2007/relationships/hdphoto" Target="../media/hdphoto1.wdp"/><Relationship Id="rId9" Type="http://schemas.openxmlformats.org/officeDocument/2006/relationships/diagramColors" Target="../diagrams/colors9.xml"/></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15.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8" Type="http://schemas.openxmlformats.org/officeDocument/2006/relationships/diagramColors" Target="../diagrams/colors1.xml"/><Relationship Id="rId3" Type="http://schemas.microsoft.com/office/2007/relationships/hdphoto" Target="../media/hdphoto1.wdp"/><Relationship Id="rId7" Type="http://schemas.openxmlformats.org/officeDocument/2006/relationships/diagramQuickStyle" Target="../diagrams/quickStyle1.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3.png"/><Relationship Id="rId9" Type="http://schemas.microsoft.com/office/2007/relationships/diagramDrawing" Target="../diagrams/drawing1.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8" Type="http://schemas.openxmlformats.org/officeDocument/2006/relationships/diagramQuickStyle" Target="../diagrams/quickStyle2.xml"/><Relationship Id="rId13" Type="http://schemas.openxmlformats.org/officeDocument/2006/relationships/diagramQuickStyle" Target="../diagrams/quickStyle3.xml"/><Relationship Id="rId18" Type="http://schemas.openxmlformats.org/officeDocument/2006/relationships/diagramQuickStyle" Target="../diagrams/quickStyle4.xml"/><Relationship Id="rId3" Type="http://schemas.openxmlformats.org/officeDocument/2006/relationships/image" Target="../media/image1.png"/><Relationship Id="rId7" Type="http://schemas.openxmlformats.org/officeDocument/2006/relationships/diagramLayout" Target="../diagrams/layout2.xml"/><Relationship Id="rId12" Type="http://schemas.openxmlformats.org/officeDocument/2006/relationships/diagramLayout" Target="../diagrams/layout3.xml"/><Relationship Id="rId17" Type="http://schemas.openxmlformats.org/officeDocument/2006/relationships/diagramLayout" Target="../diagrams/layout4.xml"/><Relationship Id="rId2" Type="http://schemas.openxmlformats.org/officeDocument/2006/relationships/notesSlide" Target="../notesSlides/notesSlide1.xml"/><Relationship Id="rId16" Type="http://schemas.openxmlformats.org/officeDocument/2006/relationships/diagramData" Target="../diagrams/data4.xml"/><Relationship Id="rId20" Type="http://schemas.microsoft.com/office/2007/relationships/diagramDrawing" Target="../diagrams/drawing4.xml"/><Relationship Id="rId1" Type="http://schemas.openxmlformats.org/officeDocument/2006/relationships/slideLayout" Target="../slideLayouts/slideLayout2.xml"/><Relationship Id="rId6" Type="http://schemas.openxmlformats.org/officeDocument/2006/relationships/diagramData" Target="../diagrams/data2.xml"/><Relationship Id="rId11" Type="http://schemas.openxmlformats.org/officeDocument/2006/relationships/diagramData" Target="../diagrams/data3.xml"/><Relationship Id="rId5" Type="http://schemas.openxmlformats.org/officeDocument/2006/relationships/image" Target="../media/image3.png"/><Relationship Id="rId15" Type="http://schemas.microsoft.com/office/2007/relationships/diagramDrawing" Target="../diagrams/drawing3.xml"/><Relationship Id="rId10" Type="http://schemas.microsoft.com/office/2007/relationships/diagramDrawing" Target="../diagrams/drawing2.xml"/><Relationship Id="rId19" Type="http://schemas.openxmlformats.org/officeDocument/2006/relationships/diagramColors" Target="../diagrams/colors4.xml"/><Relationship Id="rId4" Type="http://schemas.microsoft.com/office/2007/relationships/hdphoto" Target="../media/hdphoto1.wdp"/><Relationship Id="rId9" Type="http://schemas.openxmlformats.org/officeDocument/2006/relationships/diagramColors" Target="../diagrams/colors2.xml"/><Relationship Id="rId14" Type="http://schemas.openxmlformats.org/officeDocument/2006/relationships/diagramColors" Target="../diagrams/colors3.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3.png"/><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8" Type="http://schemas.openxmlformats.org/officeDocument/2006/relationships/diagramColors" Target="../diagrams/colors5.xml"/><Relationship Id="rId13" Type="http://schemas.openxmlformats.org/officeDocument/2006/relationships/diagramColors" Target="../diagrams/colors6.xml"/><Relationship Id="rId3" Type="http://schemas.microsoft.com/office/2007/relationships/hdphoto" Target="../media/hdphoto1.wdp"/><Relationship Id="rId7" Type="http://schemas.openxmlformats.org/officeDocument/2006/relationships/diagramQuickStyle" Target="../diagrams/quickStyle5.xml"/><Relationship Id="rId12" Type="http://schemas.openxmlformats.org/officeDocument/2006/relationships/diagramQuickStyle" Target="../diagrams/quickStyle6.xml"/><Relationship Id="rId2" Type="http://schemas.openxmlformats.org/officeDocument/2006/relationships/image" Target="../media/image1.png"/><Relationship Id="rId16"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diagramLayout" Target="../diagrams/layout5.xml"/><Relationship Id="rId11" Type="http://schemas.openxmlformats.org/officeDocument/2006/relationships/diagramLayout" Target="../diagrams/layout6.xml"/><Relationship Id="rId5" Type="http://schemas.openxmlformats.org/officeDocument/2006/relationships/diagramData" Target="../diagrams/data5.xml"/><Relationship Id="rId15" Type="http://schemas.openxmlformats.org/officeDocument/2006/relationships/image" Target="../media/image7.png"/><Relationship Id="rId10" Type="http://schemas.openxmlformats.org/officeDocument/2006/relationships/diagramData" Target="../diagrams/data6.xml"/><Relationship Id="rId4" Type="http://schemas.openxmlformats.org/officeDocument/2006/relationships/image" Target="../media/image3.png"/><Relationship Id="rId9" Type="http://schemas.microsoft.com/office/2007/relationships/diagramDrawing" Target="../diagrams/drawing5.xml"/><Relationship Id="rId14" Type="http://schemas.microsoft.com/office/2007/relationships/diagramDrawing" Target="../diagrams/drawing6.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3.png"/><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3.png"/><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762006"/>
          </a:xfrm>
          <a:prstGeom prst="rect">
            <a:avLst/>
          </a:prstGeom>
          <a:solidFill>
            <a:srgbClr val="00B0F0"/>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4" name="Subtitle 4"/>
          <p:cNvSpPr txBox="1">
            <a:spLocks/>
          </p:cNvSpPr>
          <p:nvPr/>
        </p:nvSpPr>
        <p:spPr>
          <a:xfrm>
            <a:off x="6248400" y="0"/>
            <a:ext cx="2817223" cy="547522"/>
          </a:xfrm>
          <a:prstGeom prst="rect">
            <a:avLst/>
          </a:prstGeom>
        </p:spPr>
        <p:txBody>
          <a:bodyPr>
            <a:no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ctr"/>
            <a:r>
              <a:rPr lang="en-US" sz="1600" kern="0" dirty="0">
                <a:solidFill>
                  <a:srgbClr val="002060"/>
                </a:solidFill>
                <a:latin typeface="Berlin Sans FB Demi" panose="020E0802020502020306" pitchFamily="34" charset="0"/>
              </a:rPr>
              <a:t>Ministry of higher Education                                     and Scientific Research</a:t>
            </a:r>
          </a:p>
        </p:txBody>
      </p:sp>
      <p:sp>
        <p:nvSpPr>
          <p:cNvPr id="5" name="Subtitle 4"/>
          <p:cNvSpPr txBox="1">
            <a:spLocks/>
          </p:cNvSpPr>
          <p:nvPr/>
        </p:nvSpPr>
        <p:spPr>
          <a:xfrm>
            <a:off x="16932" y="76199"/>
            <a:ext cx="3259667" cy="52646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2400" kern="1200" cap="all" spc="200" baseline="0">
                <a:solidFill>
                  <a:schemeClr val="tx2"/>
                </a:solidFill>
                <a:latin typeface="+mj-lt"/>
                <a:ea typeface="+mn-ea"/>
                <a:cs typeface="+mn-cs"/>
              </a:defRPr>
            </a:lvl1pPr>
            <a:lvl2pPr marL="4572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9pPr>
          </a:lstStyle>
          <a:p>
            <a:pPr algn="ctr">
              <a:lnSpc>
                <a:spcPct val="100000"/>
              </a:lnSpc>
            </a:pPr>
            <a:r>
              <a:rPr lang="en-US" sz="1200" dirty="0">
                <a:solidFill>
                  <a:srgbClr val="002060"/>
                </a:solidFill>
                <a:latin typeface="Berlin Sans FB Demi" panose="020E0802020502020306" pitchFamily="34" charset="0"/>
              </a:rPr>
              <a:t>University of </a:t>
            </a:r>
            <a:r>
              <a:rPr lang="en-US" sz="1200" dirty="0" err="1">
                <a:solidFill>
                  <a:srgbClr val="002060"/>
                </a:solidFill>
                <a:latin typeface="Berlin Sans FB Demi" panose="020E0802020502020306" pitchFamily="34" charset="0"/>
              </a:rPr>
              <a:t>Basrah</a:t>
            </a:r>
            <a:r>
              <a:rPr lang="en-US" sz="1200" dirty="0">
                <a:solidFill>
                  <a:srgbClr val="002060"/>
                </a:solidFill>
                <a:latin typeface="Berlin Sans FB Demi" panose="020E0802020502020306" pitchFamily="34" charset="0"/>
              </a:rPr>
              <a:t>                Al-</a:t>
            </a:r>
            <a:r>
              <a:rPr lang="en-US" sz="1200" dirty="0" err="1">
                <a:solidFill>
                  <a:srgbClr val="002060"/>
                </a:solidFill>
                <a:latin typeface="Berlin Sans FB Demi" panose="020E0802020502020306" pitchFamily="34" charset="0"/>
              </a:rPr>
              <a:t>zahraa</a:t>
            </a:r>
            <a:r>
              <a:rPr lang="en-US" sz="1200" dirty="0">
                <a:solidFill>
                  <a:srgbClr val="002060"/>
                </a:solidFill>
                <a:latin typeface="Berlin Sans FB Demi" panose="020E0802020502020306" pitchFamily="34" charset="0"/>
              </a:rPr>
              <a:t> medical college</a:t>
            </a:r>
          </a:p>
        </p:txBody>
      </p:sp>
      <p:pic>
        <p:nvPicPr>
          <p:cNvPr id="6" name="Picture 5"/>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14375" b="93047" l="0" r="100000"/>
                    </a14:imgEffect>
                  </a14:imgLayer>
                </a14:imgProps>
              </a:ext>
              <a:ext uri="{28A0092B-C50C-407E-A947-70E740481C1C}">
                <a14:useLocalDpi xmlns:a14="http://schemas.microsoft.com/office/drawing/2010/main" val="0"/>
              </a:ext>
            </a:extLst>
          </a:blip>
          <a:srcRect t="13863" b="16439"/>
          <a:stretch/>
        </p:blipFill>
        <p:spPr>
          <a:xfrm>
            <a:off x="4191000" y="-25400"/>
            <a:ext cx="761999" cy="685800"/>
          </a:xfrm>
          <a:prstGeom prst="rect">
            <a:avLst/>
          </a:prstGeom>
        </p:spPr>
      </p:pic>
      <p:sp>
        <p:nvSpPr>
          <p:cNvPr id="9" name="TextBox 8"/>
          <p:cNvSpPr txBox="1"/>
          <p:nvPr/>
        </p:nvSpPr>
        <p:spPr>
          <a:xfrm>
            <a:off x="914400" y="914400"/>
            <a:ext cx="4572000" cy="1200329"/>
          </a:xfrm>
          <a:prstGeom prst="rect">
            <a:avLst/>
          </a:prstGeom>
          <a:noFill/>
        </p:spPr>
        <p:txBody>
          <a:bodyPr wrap="square" rtlCol="0">
            <a:spAutoFit/>
          </a:bodyPr>
          <a:lstStyle/>
          <a:p>
            <a:r>
              <a:rPr lang="en-US" b="1" dirty="0"/>
              <a:t>Module:</a:t>
            </a:r>
            <a:r>
              <a:rPr lang="en-US" dirty="0"/>
              <a:t> Gastro-Intestinal Tract (GIT)</a:t>
            </a:r>
          </a:p>
          <a:p>
            <a:r>
              <a:rPr lang="en-US" b="1" dirty="0"/>
              <a:t>Semester:</a:t>
            </a:r>
            <a:r>
              <a:rPr lang="en-US" dirty="0"/>
              <a:t> 4</a:t>
            </a:r>
          </a:p>
          <a:p>
            <a:r>
              <a:rPr lang="en-US" b="1" dirty="0"/>
              <a:t>Session:</a:t>
            </a:r>
            <a:r>
              <a:rPr lang="en-US" dirty="0"/>
              <a:t> 4</a:t>
            </a:r>
            <a:endParaRPr lang="en-US" b="1" dirty="0"/>
          </a:p>
          <a:p>
            <a:r>
              <a:rPr lang="en-US" b="1" dirty="0"/>
              <a:t>Lecture : </a:t>
            </a:r>
            <a:r>
              <a:rPr lang="en-US" dirty="0"/>
              <a:t>1</a:t>
            </a:r>
          </a:p>
        </p:txBody>
      </p:sp>
      <p:grpSp>
        <p:nvGrpSpPr>
          <p:cNvPr id="17" name="Group 16"/>
          <p:cNvGrpSpPr/>
          <p:nvPr/>
        </p:nvGrpSpPr>
        <p:grpSpPr>
          <a:xfrm>
            <a:off x="17900" y="5333994"/>
            <a:ext cx="9126100" cy="1600439"/>
            <a:chOff x="0" y="10177751"/>
            <a:chExt cx="17780000" cy="2632036"/>
          </a:xfrm>
        </p:grpSpPr>
        <p:sp>
          <p:nvSpPr>
            <p:cNvPr id="13" name="Rectangle 12"/>
            <p:cNvSpPr/>
            <p:nvPr/>
          </p:nvSpPr>
          <p:spPr>
            <a:xfrm>
              <a:off x="0" y="10177751"/>
              <a:ext cx="17780000" cy="2387631"/>
            </a:xfrm>
            <a:prstGeom prst="rect">
              <a:avLst/>
            </a:prstGeom>
            <a:gradFill>
              <a:gsLst>
                <a:gs pos="50000">
                  <a:srgbClr val="00B0F0"/>
                </a:gs>
                <a:gs pos="74000">
                  <a:schemeClr val="accent6">
                    <a:lumMod val="45000"/>
                    <a:lumOff val="55000"/>
                  </a:schemeClr>
                </a:gs>
                <a:gs pos="100000">
                  <a:schemeClr val="accent6">
                    <a:lumMod val="45000"/>
                    <a:lumOff val="55000"/>
                  </a:schemeClr>
                </a:gs>
                <a:gs pos="100000">
                  <a:schemeClr val="accent6">
                    <a:lumMod val="30000"/>
                    <a:lumOff val="70000"/>
                  </a:schemeClr>
                </a:gs>
              </a:gsLst>
              <a:lin ang="5400000" scaled="1"/>
            </a:gradFill>
            <a:ln>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1100" dirty="0"/>
            </a:p>
          </p:txBody>
        </p:sp>
        <p:sp>
          <p:nvSpPr>
            <p:cNvPr id="14" name="TextBox 1"/>
            <p:cNvSpPr txBox="1"/>
            <p:nvPr/>
          </p:nvSpPr>
          <p:spPr>
            <a:xfrm>
              <a:off x="112356" y="10177753"/>
              <a:ext cx="17576801" cy="2632034"/>
            </a:xfrm>
            <a:prstGeom prst="rect">
              <a:avLst/>
            </a:prstGeom>
            <a:noFill/>
          </p:spPr>
          <p:txBody>
            <a:bodyPr wrap="square" rtlCol="0">
              <a:spAutoFit/>
            </a:bodyPr>
            <a:lstStyle/>
            <a:p>
              <a:r>
                <a:rPr lang="en-US" sz="2000" b="1" dirty="0">
                  <a:solidFill>
                    <a:srgbClr val="FF0000"/>
                  </a:solidFill>
                </a:rPr>
                <a:t>            </a:t>
              </a:r>
              <a:r>
                <a:rPr lang="en-US" b="1" dirty="0"/>
                <a:t>This Lecture was loaded in blackboard and you can find the material</a:t>
              </a:r>
            </a:p>
            <a:p>
              <a:r>
                <a:rPr lang="en-US" b="1" dirty="0">
                  <a:solidFill>
                    <a:srgbClr val="FF0000"/>
                  </a:solidFill>
                </a:rPr>
                <a:t>              </a:t>
              </a:r>
              <a:r>
                <a:rPr lang="en-US" dirty="0"/>
                <a:t>Guyton and Hall physiology text book 2016</a:t>
              </a:r>
              <a:r>
                <a:rPr lang="en-US" dirty="0">
                  <a:solidFill>
                    <a:srgbClr val="FF0000"/>
                  </a:solidFill>
                </a:rPr>
                <a:t>, </a:t>
              </a:r>
              <a:r>
                <a:rPr lang="en-US" dirty="0"/>
                <a:t>Vander s Human physiology 13 </a:t>
              </a:r>
              <a:r>
                <a:rPr lang="en-US" dirty="0" err="1"/>
                <a:t>ed</a:t>
              </a:r>
              <a:r>
                <a:rPr lang="en-US" sz="1200" dirty="0">
                  <a:solidFill>
                    <a:srgbClr val="FF0000"/>
                  </a:solidFill>
                </a:rPr>
                <a:t>; </a:t>
              </a:r>
            </a:p>
            <a:p>
              <a:r>
                <a:rPr lang="en-US" b="1" dirty="0">
                  <a:solidFill>
                    <a:srgbClr val="FF0000"/>
                  </a:solidFill>
                </a:rPr>
                <a:t>              Gastrointestinal system – crash course</a:t>
              </a:r>
              <a:r>
                <a:rPr lang="en-US" dirty="0">
                  <a:solidFill>
                    <a:srgbClr val="FF0000"/>
                  </a:solidFill>
                </a:rPr>
                <a:t>.  3</a:t>
              </a:r>
              <a:r>
                <a:rPr lang="en-US" baseline="30000" dirty="0">
                  <a:solidFill>
                    <a:srgbClr val="FF0000"/>
                  </a:solidFill>
                </a:rPr>
                <a:t>rd</a:t>
              </a:r>
              <a:r>
                <a:rPr lang="en-US" dirty="0">
                  <a:solidFill>
                    <a:srgbClr val="FF0000"/>
                  </a:solidFill>
                </a:rPr>
                <a:t> Edition,  Mosby [2008] </a:t>
              </a:r>
            </a:p>
            <a:p>
              <a:r>
                <a:rPr lang="en-US" sz="1400" b="1" dirty="0"/>
                <a:t>                 For more detailed instructions, any question, or you have a case you need help in, </a:t>
              </a:r>
            </a:p>
            <a:p>
              <a:r>
                <a:rPr lang="en-US" sz="1400" b="1" dirty="0"/>
                <a:t>                 please post to the group of session. </a:t>
              </a:r>
              <a:r>
                <a:rPr lang="en-US" sz="1400" b="1" i="1" u="sng" dirty="0">
                  <a:solidFill>
                    <a:srgbClr val="002060"/>
                  </a:solidFill>
                </a:rPr>
                <a:t>Images are under Creative Commons Distribution</a:t>
              </a:r>
              <a:r>
                <a:rPr lang="en-US" sz="1400" b="1" i="1" dirty="0">
                  <a:solidFill>
                    <a:srgbClr val="002060"/>
                  </a:solidFill>
                </a:rPr>
                <a:t>.</a:t>
              </a:r>
              <a:endParaRPr lang="en-US" sz="1400" b="1" dirty="0"/>
            </a:p>
            <a:p>
              <a:r>
                <a:rPr lang="en-US" sz="1400" b="1" dirty="0"/>
                <a:t>                 </a:t>
              </a:r>
              <a:endParaRPr lang="en-US" sz="1400" i="1" dirty="0">
                <a:solidFill>
                  <a:srgbClr val="002060"/>
                </a:solidFill>
              </a:endParaRPr>
            </a:p>
          </p:txBody>
        </p:sp>
        <p:pic>
          <p:nvPicPr>
            <p:cNvPr id="15" name="Picture 2" descr="ÙØªÙØ¬Ø© Ø¨Ø­Ø« Ø§ÙØµÙØ± Ø¹Ù âªbook iconâ¬â"/>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2356" y="10177756"/>
              <a:ext cx="1371599" cy="855410"/>
            </a:xfrm>
            <a:prstGeom prst="rect">
              <a:avLst/>
            </a:prstGeom>
            <a:noFill/>
            <a:extLst>
              <a:ext uri="{909E8E84-426E-40DD-AFC4-6F175D3DCCD1}">
                <a14:hiddenFill xmlns:a14="http://schemas.microsoft.com/office/drawing/2010/main">
                  <a:solidFill>
                    <a:srgbClr val="FFFFFF"/>
                  </a:solidFill>
                </a14:hiddenFill>
              </a:ext>
            </a:extLst>
          </p:spPr>
        </p:pic>
      </p:grpSp>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94370" y="6019800"/>
            <a:ext cx="866560" cy="762000"/>
          </a:xfrm>
          <a:prstGeom prst="rect">
            <a:avLst/>
          </a:prstGeom>
        </p:spPr>
      </p:pic>
      <p:pic>
        <p:nvPicPr>
          <p:cNvPr id="20" name="Picture 2" descr="ØµÙØ±Ø© Ø°Ø§Øª ØµÙØ©">
            <a:extLst>
              <a:ext uri="{FF2B5EF4-FFF2-40B4-BE49-F238E27FC236}">
                <a16:creationId xmlns:a16="http://schemas.microsoft.com/office/drawing/2014/main" id="{167952AC-C0B1-6B4A-A8D7-3B910645E8F3}"/>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7240" y="6248402"/>
            <a:ext cx="578560" cy="532845"/>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18">
            <a:extLst>
              <a:ext uri="{FF2B5EF4-FFF2-40B4-BE49-F238E27FC236}">
                <a16:creationId xmlns:a16="http://schemas.microsoft.com/office/drawing/2014/main" id="{2E1208BD-1D21-41EF-BAA0-B343555B88BB}"/>
              </a:ext>
            </a:extLst>
          </p:cNvPr>
          <p:cNvSpPr/>
          <p:nvPr/>
        </p:nvSpPr>
        <p:spPr>
          <a:xfrm>
            <a:off x="1017377" y="3195770"/>
            <a:ext cx="7109243" cy="1815882"/>
          </a:xfrm>
          <a:prstGeom prst="rect">
            <a:avLst/>
          </a:prstGeom>
          <a:ln>
            <a:noFill/>
          </a:ln>
        </p:spPr>
        <p:txBody>
          <a:bodyPr wrap="square" numCol="3">
            <a:spAutoFit/>
          </a:bodyPr>
          <a:lstStyle/>
          <a:p>
            <a:pPr marL="9525"/>
            <a:r>
              <a:rPr lang="en-US" sz="1600" spc="19" dirty="0">
                <a:cs typeface="Calibri"/>
              </a:rPr>
              <a:t>Dr. Sadik Hassan</a:t>
            </a:r>
          </a:p>
          <a:p>
            <a:pPr marL="9525"/>
            <a:r>
              <a:rPr lang="en-US" sz="1600" spc="19" dirty="0">
                <a:cs typeface="Calibri"/>
              </a:rPr>
              <a:t>Dr. Wisam Hamza   </a:t>
            </a:r>
          </a:p>
          <a:p>
            <a:pPr marL="9525"/>
            <a:r>
              <a:rPr lang="en-US" sz="1600" spc="19" dirty="0">
                <a:cs typeface="Calibri"/>
              </a:rPr>
              <a:t>Dr. Jawad Ramadan                  Dr. </a:t>
            </a:r>
            <a:r>
              <a:rPr lang="en-US" sz="1600" spc="19" dirty="0" err="1">
                <a:cs typeface="Calibri"/>
              </a:rPr>
              <a:t>Haithem</a:t>
            </a:r>
            <a:r>
              <a:rPr lang="en-US" sz="1600" spc="19" dirty="0">
                <a:cs typeface="Calibri"/>
              </a:rPr>
              <a:t> </a:t>
            </a:r>
            <a:r>
              <a:rPr lang="en-US" sz="1600" spc="19" dirty="0" err="1">
                <a:cs typeface="Calibri"/>
              </a:rPr>
              <a:t>Almoamen</a:t>
            </a:r>
            <a:r>
              <a:rPr lang="en-US" sz="1600" spc="19" dirty="0">
                <a:cs typeface="Calibri"/>
              </a:rPr>
              <a:t>           Dr. Nawal Mustafa                  </a:t>
            </a:r>
          </a:p>
          <a:p>
            <a:pPr marL="9525"/>
            <a:r>
              <a:rPr lang="en-US" sz="1600" spc="19" dirty="0">
                <a:cs typeface="Calibri"/>
              </a:rPr>
              <a:t>Dr. Haider  </a:t>
            </a:r>
            <a:r>
              <a:rPr lang="en-US" sz="1600" spc="19" dirty="0" err="1">
                <a:cs typeface="Calibri"/>
              </a:rPr>
              <a:t>Mohssen</a:t>
            </a:r>
            <a:r>
              <a:rPr lang="en-US" sz="1600" spc="19" dirty="0">
                <a:cs typeface="Calibri"/>
              </a:rPr>
              <a:t>   </a:t>
            </a:r>
          </a:p>
          <a:p>
            <a:pPr marL="9525"/>
            <a:r>
              <a:rPr lang="en-US" sz="1600" spc="19" dirty="0">
                <a:cs typeface="Calibri"/>
              </a:rPr>
              <a:t>Dr. Maida Abdulla</a:t>
            </a:r>
          </a:p>
          <a:p>
            <a:pPr marL="9525"/>
            <a:r>
              <a:rPr lang="en-US" sz="1600" spc="19" dirty="0">
                <a:cs typeface="Calibri"/>
              </a:rPr>
              <a:t>Dr. Talal </a:t>
            </a:r>
            <a:r>
              <a:rPr lang="en-US" sz="1600" spc="19" dirty="0" err="1">
                <a:cs typeface="Calibri"/>
              </a:rPr>
              <a:t>Hadi</a:t>
            </a:r>
            <a:r>
              <a:rPr lang="en-US" sz="1600" spc="19" dirty="0">
                <a:cs typeface="Calibri"/>
              </a:rPr>
              <a:t>                     </a:t>
            </a:r>
          </a:p>
          <a:p>
            <a:pPr marL="9525"/>
            <a:r>
              <a:rPr lang="en-US" sz="1600" spc="19" dirty="0">
                <a:cs typeface="Calibri"/>
              </a:rPr>
              <a:t>Dr. Amani </a:t>
            </a:r>
            <a:r>
              <a:rPr lang="en-US" sz="1600" spc="19" dirty="0" err="1">
                <a:cs typeface="Calibri"/>
              </a:rPr>
              <a:t>Naama</a:t>
            </a:r>
            <a:r>
              <a:rPr lang="en-US" sz="1600" spc="19" dirty="0">
                <a:cs typeface="Calibri"/>
              </a:rPr>
              <a:t>                      Dr. </a:t>
            </a:r>
            <a:r>
              <a:rPr lang="en-US" sz="1600" spc="19" dirty="0" err="1">
                <a:cs typeface="Calibri"/>
              </a:rPr>
              <a:t>Ilham</a:t>
            </a:r>
            <a:r>
              <a:rPr lang="en-US" sz="1600" spc="19" dirty="0">
                <a:cs typeface="Calibri"/>
              </a:rPr>
              <a:t> Mohammed </a:t>
            </a:r>
          </a:p>
          <a:p>
            <a:pPr marL="9525"/>
            <a:r>
              <a:rPr lang="en-US" sz="1600" spc="19" dirty="0">
                <a:cs typeface="Calibri"/>
              </a:rPr>
              <a:t>Dr. </a:t>
            </a:r>
            <a:r>
              <a:rPr lang="en-US" sz="1600" spc="19" dirty="0" err="1">
                <a:cs typeface="Calibri"/>
              </a:rPr>
              <a:t>Farqad</a:t>
            </a:r>
            <a:r>
              <a:rPr lang="en-US" sz="1600" spc="19" dirty="0">
                <a:cs typeface="Calibri"/>
              </a:rPr>
              <a:t> </a:t>
            </a:r>
            <a:r>
              <a:rPr lang="en-US" sz="1600" spc="19" dirty="0" err="1">
                <a:cs typeface="Calibri"/>
              </a:rPr>
              <a:t>Alhamdani</a:t>
            </a:r>
            <a:r>
              <a:rPr lang="en-US" sz="1600" spc="19" dirty="0">
                <a:cs typeface="Calibri"/>
              </a:rPr>
              <a:t>              Dr. Zainab Ahmed  </a:t>
            </a:r>
          </a:p>
          <a:p>
            <a:pPr marL="9525"/>
            <a:r>
              <a:rPr lang="en-US" sz="1600" spc="19" dirty="0">
                <a:cs typeface="Calibri"/>
              </a:rPr>
              <a:t>Dr. </a:t>
            </a:r>
            <a:r>
              <a:rPr lang="en-US" sz="1600" spc="19" dirty="0" err="1">
                <a:cs typeface="Calibri"/>
              </a:rPr>
              <a:t>Ansam</a:t>
            </a:r>
            <a:r>
              <a:rPr lang="en-US" sz="1600" spc="19" dirty="0">
                <a:cs typeface="Calibri"/>
              </a:rPr>
              <a:t> </a:t>
            </a:r>
            <a:r>
              <a:rPr lang="en-US" sz="1600" spc="19" dirty="0" err="1">
                <a:cs typeface="Calibri"/>
              </a:rPr>
              <a:t>Munadhel</a:t>
            </a:r>
            <a:endParaRPr lang="en-US" sz="1600" spc="19" dirty="0">
              <a:cs typeface="Calibri"/>
            </a:endParaRPr>
          </a:p>
          <a:p>
            <a:pPr marL="9525"/>
            <a:endParaRPr lang="en-US" sz="1600" spc="19" dirty="0">
              <a:cs typeface="Calibri"/>
            </a:endParaRPr>
          </a:p>
          <a:p>
            <a:pPr marL="9525"/>
            <a:r>
              <a:rPr lang="en-US" sz="1600" spc="19" dirty="0">
                <a:cs typeface="Calibri"/>
              </a:rPr>
              <a:t>Dr. </a:t>
            </a:r>
            <a:r>
              <a:rPr lang="en-US" sz="1600" spc="19" dirty="0" err="1">
                <a:cs typeface="Calibri"/>
              </a:rPr>
              <a:t>Nehaya</a:t>
            </a:r>
            <a:r>
              <a:rPr lang="en-US" sz="1600" spc="19" dirty="0">
                <a:cs typeface="Calibri"/>
              </a:rPr>
              <a:t> </a:t>
            </a:r>
            <a:r>
              <a:rPr lang="en-US" sz="1600" spc="19" dirty="0" err="1">
                <a:cs typeface="Calibri"/>
              </a:rPr>
              <a:t>Mnahi</a:t>
            </a:r>
            <a:r>
              <a:rPr lang="en-US" sz="1600" spc="19" dirty="0">
                <a:cs typeface="Calibri"/>
              </a:rPr>
              <a:t>                     Dr. Hameed Abbas                   Ban Mohammed</a:t>
            </a:r>
          </a:p>
          <a:p>
            <a:pPr marL="9525"/>
            <a:r>
              <a:rPr lang="en-US" sz="1600" spc="19" dirty="0">
                <a:cs typeface="Calibri"/>
              </a:rPr>
              <a:t>Dr. Mustafa Ghazi</a:t>
            </a:r>
          </a:p>
          <a:p>
            <a:pPr marL="9525"/>
            <a:r>
              <a:rPr lang="en-US" sz="1600" spc="19" dirty="0">
                <a:cs typeface="Calibri"/>
              </a:rPr>
              <a:t>Dr. Ahmed Jalil</a:t>
            </a:r>
          </a:p>
        </p:txBody>
      </p:sp>
      <p:sp>
        <p:nvSpPr>
          <p:cNvPr id="21" name="object 2">
            <a:extLst>
              <a:ext uri="{FF2B5EF4-FFF2-40B4-BE49-F238E27FC236}">
                <a16:creationId xmlns:a16="http://schemas.microsoft.com/office/drawing/2014/main" id="{4B5AA5F5-2F11-41AC-989C-E0D287F80FF9}"/>
              </a:ext>
            </a:extLst>
          </p:cNvPr>
          <p:cNvSpPr txBox="1">
            <a:spLocks/>
          </p:cNvSpPr>
          <p:nvPr/>
        </p:nvSpPr>
        <p:spPr>
          <a:xfrm>
            <a:off x="779583" y="2566992"/>
            <a:ext cx="7486650" cy="419185"/>
          </a:xfrm>
          <a:prstGeom prst="rect">
            <a:avLst/>
          </a:prstGeom>
          <a:solidFill>
            <a:schemeClr val="accent1">
              <a:lumMod val="20000"/>
              <a:lumOff val="80000"/>
            </a:schemeClr>
          </a:solidFill>
          <a:ln>
            <a:solidFill>
              <a:srgbClr val="3EEEE6"/>
            </a:solidFill>
          </a:ln>
        </p:spPr>
        <p:txBody>
          <a:bodyPr vert="horz" wrap="square" lIns="0" tIns="10001" rIns="0" bIns="0" rtlCol="0" anchor="ctr">
            <a:sp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lnSpc>
                <a:spcPct val="107000"/>
              </a:lnSpc>
              <a:spcBef>
                <a:spcPts val="0"/>
              </a:spcBef>
              <a:spcAft>
                <a:spcPts val="225"/>
              </a:spcAft>
            </a:pPr>
            <a:r>
              <a:rPr lang="en-US" sz="2100" b="1" dirty="0"/>
              <a:t> </a:t>
            </a:r>
            <a:r>
              <a:rPr lang="en-US" sz="2600" b="1" dirty="0">
                <a:solidFill>
                  <a:srgbClr val="002060"/>
                </a:solidFill>
                <a:latin typeface="+mn-lt"/>
              </a:rPr>
              <a:t>Functions of stomach</a:t>
            </a:r>
            <a:endParaRPr lang="en-US" sz="2600" b="1" dirty="0">
              <a:solidFill>
                <a:srgbClr val="C00000"/>
              </a:solidFill>
              <a:effectLst>
                <a:outerShdw blurRad="38100" dist="38100" dir="2700000" algn="tl">
                  <a:srgbClr val="000000">
                    <a:alpha val="43137"/>
                  </a:srgbClr>
                </a:outerShdw>
              </a:effectLst>
            </a:endParaRPr>
          </a:p>
        </p:txBody>
      </p:sp>
      <p:sp>
        <p:nvSpPr>
          <p:cNvPr id="10" name="Title 9">
            <a:extLst>
              <a:ext uri="{FF2B5EF4-FFF2-40B4-BE49-F238E27FC236}">
                <a16:creationId xmlns:a16="http://schemas.microsoft.com/office/drawing/2014/main" id="{AE033F3F-282F-4609-A8AD-76FEDEC26CA2}"/>
              </a:ext>
            </a:extLst>
          </p:cNvPr>
          <p:cNvSpPr>
            <a:spLocks noGrp="1"/>
          </p:cNvSpPr>
          <p:nvPr>
            <p:ph type="title"/>
          </p:nvPr>
        </p:nvSpPr>
        <p:spPr/>
        <p:txBody>
          <a:bodyPr/>
          <a:lstStyle/>
          <a:p>
            <a:pPr algn="ctr"/>
            <a:endParaRPr lang="en-US" dirty="0"/>
          </a:p>
        </p:txBody>
      </p:sp>
    </p:spTree>
  </p:cSld>
  <p:clrMapOvr>
    <a:masterClrMapping/>
  </p:clrMapOvr>
  <p:transition spd="slow">
    <p:randomBar dir="ver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0"/>
            <a:ext cx="9144000" cy="990599"/>
            <a:chOff x="0" y="1"/>
            <a:chExt cx="9144000" cy="685800"/>
          </a:xfrm>
        </p:grpSpPr>
        <p:sp>
          <p:nvSpPr>
            <p:cNvPr id="5" name="Rectangle 4"/>
            <p:cNvSpPr/>
            <p:nvPr/>
          </p:nvSpPr>
          <p:spPr>
            <a:xfrm>
              <a:off x="0" y="1"/>
              <a:ext cx="9144000" cy="652814"/>
            </a:xfrm>
            <a:prstGeom prst="rect">
              <a:avLst/>
            </a:prstGeom>
            <a:solidFill>
              <a:srgbClr val="00B0F0"/>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black"/>
                </a:solidFill>
              </a:endParaRPr>
            </a:p>
          </p:txBody>
        </p:sp>
        <p:sp>
          <p:nvSpPr>
            <p:cNvPr id="6" name="Subtitle 4"/>
            <p:cNvSpPr txBox="1">
              <a:spLocks/>
            </p:cNvSpPr>
            <p:nvPr/>
          </p:nvSpPr>
          <p:spPr>
            <a:xfrm>
              <a:off x="6248400" y="1"/>
              <a:ext cx="2817223" cy="547522"/>
            </a:xfrm>
            <a:prstGeom prst="rect">
              <a:avLst/>
            </a:prstGeom>
          </p:spPr>
          <p:txBody>
            <a:bodyPr>
              <a:no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ctr"/>
              <a:r>
                <a:rPr lang="en-US" sz="1600" kern="0" dirty="0">
                  <a:solidFill>
                    <a:srgbClr val="002060"/>
                  </a:solidFill>
                  <a:latin typeface="Berlin Sans FB Demi" panose="020E0802020502020306" pitchFamily="34" charset="0"/>
                </a:rPr>
                <a:t>Ministry of higher Education                                     and Scientific Research</a:t>
              </a:r>
            </a:p>
          </p:txBody>
        </p:sp>
        <p:sp>
          <p:nvSpPr>
            <p:cNvPr id="7" name="Subtitle 4"/>
            <p:cNvSpPr txBox="1">
              <a:spLocks/>
            </p:cNvSpPr>
            <p:nvPr/>
          </p:nvSpPr>
          <p:spPr>
            <a:xfrm>
              <a:off x="16932" y="76200"/>
              <a:ext cx="3259667" cy="52646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2400" kern="1200" cap="all" spc="200" baseline="0">
                  <a:solidFill>
                    <a:schemeClr val="tx2"/>
                  </a:solidFill>
                  <a:latin typeface="+mj-lt"/>
                  <a:ea typeface="+mn-ea"/>
                  <a:cs typeface="+mn-cs"/>
                </a:defRPr>
              </a:lvl1pPr>
              <a:lvl2pPr marL="4572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9pPr>
            </a:lstStyle>
            <a:p>
              <a:pPr algn="ctr">
                <a:lnSpc>
                  <a:spcPct val="100000"/>
                </a:lnSpc>
                <a:buClr>
                  <a:srgbClr val="5B9BD5"/>
                </a:buClr>
              </a:pPr>
              <a:r>
                <a:rPr lang="en-US" sz="1200" dirty="0">
                  <a:solidFill>
                    <a:srgbClr val="002060"/>
                  </a:solidFill>
                  <a:latin typeface="Berlin Sans FB Demi" panose="020E0802020502020306" pitchFamily="34" charset="0"/>
                </a:rPr>
                <a:t>University of </a:t>
              </a:r>
              <a:r>
                <a:rPr lang="en-US" sz="1200" dirty="0" err="1">
                  <a:solidFill>
                    <a:srgbClr val="002060"/>
                  </a:solidFill>
                  <a:latin typeface="Berlin Sans FB Demi" panose="020E0802020502020306" pitchFamily="34" charset="0"/>
                </a:rPr>
                <a:t>Basrah</a:t>
              </a:r>
              <a:r>
                <a:rPr lang="en-US" sz="1200" dirty="0">
                  <a:solidFill>
                    <a:srgbClr val="002060"/>
                  </a:solidFill>
                  <a:latin typeface="Berlin Sans FB Demi" panose="020E0802020502020306" pitchFamily="34" charset="0"/>
                </a:rPr>
                <a:t>                Al-</a:t>
              </a:r>
              <a:r>
                <a:rPr lang="en-US" sz="1200" dirty="0" err="1">
                  <a:solidFill>
                    <a:srgbClr val="002060"/>
                  </a:solidFill>
                  <a:latin typeface="Berlin Sans FB Demi" panose="020E0802020502020306" pitchFamily="34" charset="0"/>
                </a:rPr>
                <a:t>zahraa</a:t>
              </a:r>
              <a:r>
                <a:rPr lang="en-US" sz="1200" dirty="0">
                  <a:solidFill>
                    <a:srgbClr val="002060"/>
                  </a:solidFill>
                  <a:latin typeface="Berlin Sans FB Demi" panose="020E0802020502020306" pitchFamily="34" charset="0"/>
                </a:rPr>
                <a:t> medical college</a:t>
              </a:r>
            </a:p>
          </p:txBody>
        </p:sp>
        <p:pic>
          <p:nvPicPr>
            <p:cNvPr id="8" name="Picture 7"/>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14375" b="93047" l="0" r="100000"/>
                      </a14:imgEffect>
                    </a14:imgLayer>
                  </a14:imgProps>
                </a:ext>
                <a:ext uri="{28A0092B-C50C-407E-A947-70E740481C1C}">
                  <a14:useLocalDpi xmlns:a14="http://schemas.microsoft.com/office/drawing/2010/main" val="0"/>
                </a:ext>
              </a:extLst>
            </a:blip>
            <a:srcRect t="13863" b="16439"/>
            <a:stretch/>
          </p:blipFill>
          <p:spPr>
            <a:xfrm>
              <a:off x="4114800" y="1"/>
              <a:ext cx="761999" cy="685800"/>
            </a:xfrm>
            <a:prstGeom prst="rect">
              <a:avLst/>
            </a:prstGeom>
          </p:spPr>
        </p:pic>
      </p:grpSp>
      <p:sp>
        <p:nvSpPr>
          <p:cNvPr id="9" name="عنوان 1">
            <a:extLst>
              <a:ext uri="{FF2B5EF4-FFF2-40B4-BE49-F238E27FC236}">
                <a16:creationId xmlns:a16="http://schemas.microsoft.com/office/drawing/2014/main" id="{B83DE116-7293-F743-BA0C-CCA924DA3DC0}"/>
              </a:ext>
            </a:extLst>
          </p:cNvPr>
          <p:cNvSpPr>
            <a:spLocks noGrp="1"/>
          </p:cNvSpPr>
          <p:nvPr>
            <p:ph type="title"/>
          </p:nvPr>
        </p:nvSpPr>
        <p:spPr>
          <a:xfrm>
            <a:off x="990600" y="972771"/>
            <a:ext cx="6553200" cy="778565"/>
          </a:xfrm>
          <a:solidFill>
            <a:schemeClr val="accent1">
              <a:lumMod val="40000"/>
              <a:lumOff val="60000"/>
            </a:schemeClr>
          </a:solidFill>
          <a:ln>
            <a:solidFill>
              <a:srgbClr val="002060"/>
            </a:solidFill>
          </a:ln>
        </p:spPr>
        <p:txBody>
          <a:bodyPr>
            <a:noAutofit/>
          </a:bodyPr>
          <a:lstStyle/>
          <a:p>
            <a:pPr algn="ctr" defTabSz="914400"/>
            <a:r>
              <a:rPr lang="en-GB" sz="3200" b="1" dirty="0"/>
              <a:t> The ways in which gastric acid secretion may be reduced by drugs</a:t>
            </a:r>
            <a:endParaRPr lang="ar-IQ" sz="3200" b="1" dirty="0"/>
          </a:p>
        </p:txBody>
      </p:sp>
      <p:pic>
        <p:nvPicPr>
          <p:cNvPr id="13" name="Picture 12">
            <a:extLst>
              <a:ext uri="{FF2B5EF4-FFF2-40B4-BE49-F238E27FC236}">
                <a16:creationId xmlns:a16="http://schemas.microsoft.com/office/drawing/2014/main" id="{E6D2FD78-2640-9F49-9841-7DF4697ECD5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94370" y="6019800"/>
            <a:ext cx="866560" cy="762000"/>
          </a:xfrm>
          <a:prstGeom prst="rect">
            <a:avLst/>
          </a:prstGeom>
        </p:spPr>
      </p:pic>
      <p:sp>
        <p:nvSpPr>
          <p:cNvPr id="14" name="Rectangle 13">
            <a:extLst>
              <a:ext uri="{FF2B5EF4-FFF2-40B4-BE49-F238E27FC236}">
                <a16:creationId xmlns:a16="http://schemas.microsoft.com/office/drawing/2014/main" id="{EC2144ED-E76F-B143-BADB-A637119043B3}"/>
              </a:ext>
            </a:extLst>
          </p:cNvPr>
          <p:cNvSpPr/>
          <p:nvPr/>
        </p:nvSpPr>
        <p:spPr>
          <a:xfrm>
            <a:off x="8001000" y="990599"/>
            <a:ext cx="914400" cy="652814"/>
          </a:xfrm>
          <a:prstGeom prst="rect">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FF0000"/>
                </a:solidFill>
              </a:rPr>
              <a:t>LO-5</a:t>
            </a:r>
          </a:p>
        </p:txBody>
      </p:sp>
      <p:graphicFrame>
        <p:nvGraphicFramePr>
          <p:cNvPr id="2" name="Diagram 1"/>
          <p:cNvGraphicFramePr/>
          <p:nvPr>
            <p:extLst>
              <p:ext uri="{D42A27DB-BD31-4B8C-83A1-F6EECF244321}">
                <p14:modId xmlns:p14="http://schemas.microsoft.com/office/powerpoint/2010/main" val="2645937471"/>
              </p:ext>
            </p:extLst>
          </p:nvPr>
        </p:nvGraphicFramePr>
        <p:xfrm>
          <a:off x="1524000" y="1828800"/>
          <a:ext cx="6096000" cy="40640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32128695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graphicEl>
                                              <a:dgm id="{6728CAD9-E62D-42B5-85CC-D7535AD33E87}"/>
                                            </p:graphicEl>
                                          </p:spTgt>
                                        </p:tgtEl>
                                        <p:attrNameLst>
                                          <p:attrName>style.visibility</p:attrName>
                                        </p:attrNameLst>
                                      </p:cBhvr>
                                      <p:to>
                                        <p:strVal val="visible"/>
                                      </p:to>
                                    </p:set>
                                    <p:animEffect transition="in" filter="wipe(down)">
                                      <p:cBhvr>
                                        <p:cTn id="7" dur="500"/>
                                        <p:tgtEl>
                                          <p:spTgt spid="2">
                                            <p:graphicEl>
                                              <a:dgm id="{6728CAD9-E62D-42B5-85CC-D7535AD33E87}"/>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graphicEl>
                                              <a:dgm id="{311F9E68-B10D-4C3C-B41F-50F8EC8A27DE}"/>
                                            </p:graphicEl>
                                          </p:spTgt>
                                        </p:tgtEl>
                                        <p:attrNameLst>
                                          <p:attrName>style.visibility</p:attrName>
                                        </p:attrNameLst>
                                      </p:cBhvr>
                                      <p:to>
                                        <p:strVal val="visible"/>
                                      </p:to>
                                    </p:set>
                                    <p:animEffect transition="in" filter="wipe(down)">
                                      <p:cBhvr>
                                        <p:cTn id="12" dur="500"/>
                                        <p:tgtEl>
                                          <p:spTgt spid="2">
                                            <p:graphicEl>
                                              <a:dgm id="{311F9E68-B10D-4C3C-B41F-50F8EC8A27DE}"/>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
                                            <p:graphicEl>
                                              <a:dgm id="{FCFEDE22-BD08-44AC-8C2C-C7A15EBABF92}"/>
                                            </p:graphicEl>
                                          </p:spTgt>
                                        </p:tgtEl>
                                        <p:attrNameLst>
                                          <p:attrName>style.visibility</p:attrName>
                                        </p:attrNameLst>
                                      </p:cBhvr>
                                      <p:to>
                                        <p:strVal val="visible"/>
                                      </p:to>
                                    </p:set>
                                    <p:animEffect transition="in" filter="wipe(down)">
                                      <p:cBhvr>
                                        <p:cTn id="17" dur="500"/>
                                        <p:tgtEl>
                                          <p:spTgt spid="2">
                                            <p:graphicEl>
                                              <a:dgm id="{FCFEDE22-BD08-44AC-8C2C-C7A15EBABF92}"/>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
                                            <p:graphicEl>
                                              <a:dgm id="{E67E2B60-1F65-41A1-ABF1-081C0638A9A1}"/>
                                            </p:graphicEl>
                                          </p:spTgt>
                                        </p:tgtEl>
                                        <p:attrNameLst>
                                          <p:attrName>style.visibility</p:attrName>
                                        </p:attrNameLst>
                                      </p:cBhvr>
                                      <p:to>
                                        <p:strVal val="visible"/>
                                      </p:to>
                                    </p:set>
                                    <p:animEffect transition="in" filter="wipe(down)">
                                      <p:cBhvr>
                                        <p:cTn id="22" dur="500"/>
                                        <p:tgtEl>
                                          <p:spTgt spid="2">
                                            <p:graphicEl>
                                              <a:dgm id="{E67E2B60-1F65-41A1-ABF1-081C0638A9A1}"/>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0"/>
            <a:ext cx="9144000" cy="825282"/>
            <a:chOff x="0" y="1"/>
            <a:chExt cx="9144000" cy="685800"/>
          </a:xfrm>
        </p:grpSpPr>
        <p:sp>
          <p:nvSpPr>
            <p:cNvPr id="5" name="Rectangle 4"/>
            <p:cNvSpPr/>
            <p:nvPr/>
          </p:nvSpPr>
          <p:spPr>
            <a:xfrm>
              <a:off x="0" y="1"/>
              <a:ext cx="9144000" cy="652814"/>
            </a:xfrm>
            <a:prstGeom prst="rect">
              <a:avLst/>
            </a:prstGeom>
            <a:solidFill>
              <a:srgbClr val="00B0F0"/>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6" name="Subtitle 4"/>
            <p:cNvSpPr txBox="1">
              <a:spLocks/>
            </p:cNvSpPr>
            <p:nvPr/>
          </p:nvSpPr>
          <p:spPr>
            <a:xfrm>
              <a:off x="6248400" y="1"/>
              <a:ext cx="2817223" cy="547522"/>
            </a:xfrm>
            <a:prstGeom prst="rect">
              <a:avLst/>
            </a:prstGeom>
          </p:spPr>
          <p:txBody>
            <a:bodyPr>
              <a:no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ctr"/>
              <a:r>
                <a:rPr lang="en-US" sz="1600" kern="0" dirty="0">
                  <a:solidFill>
                    <a:srgbClr val="002060"/>
                  </a:solidFill>
                  <a:latin typeface="Berlin Sans FB Demi" panose="020E0802020502020306" pitchFamily="34" charset="0"/>
                </a:rPr>
                <a:t>Ministry of higher Education                                     and Scientific Research</a:t>
              </a:r>
            </a:p>
          </p:txBody>
        </p:sp>
        <p:sp>
          <p:nvSpPr>
            <p:cNvPr id="7" name="Subtitle 4"/>
            <p:cNvSpPr txBox="1">
              <a:spLocks/>
            </p:cNvSpPr>
            <p:nvPr/>
          </p:nvSpPr>
          <p:spPr>
            <a:xfrm>
              <a:off x="16932" y="76200"/>
              <a:ext cx="3259667" cy="52646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2400" kern="1200" cap="all" spc="200" baseline="0">
                  <a:solidFill>
                    <a:schemeClr val="tx2"/>
                  </a:solidFill>
                  <a:latin typeface="+mj-lt"/>
                  <a:ea typeface="+mn-ea"/>
                  <a:cs typeface="+mn-cs"/>
                </a:defRPr>
              </a:lvl1pPr>
              <a:lvl2pPr marL="4572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9pPr>
            </a:lstStyle>
            <a:p>
              <a:pPr algn="ctr">
                <a:lnSpc>
                  <a:spcPct val="100000"/>
                </a:lnSpc>
              </a:pPr>
              <a:r>
                <a:rPr lang="en-US" sz="1200" dirty="0">
                  <a:solidFill>
                    <a:srgbClr val="002060"/>
                  </a:solidFill>
                  <a:latin typeface="Berlin Sans FB Demi" panose="020E0802020502020306" pitchFamily="34" charset="0"/>
                </a:rPr>
                <a:t>University of </a:t>
              </a:r>
              <a:r>
                <a:rPr lang="en-US" sz="1200" dirty="0" err="1">
                  <a:solidFill>
                    <a:srgbClr val="002060"/>
                  </a:solidFill>
                  <a:latin typeface="Berlin Sans FB Demi" panose="020E0802020502020306" pitchFamily="34" charset="0"/>
                </a:rPr>
                <a:t>Basrah</a:t>
              </a:r>
              <a:r>
                <a:rPr lang="en-US" sz="1200" dirty="0">
                  <a:solidFill>
                    <a:srgbClr val="002060"/>
                  </a:solidFill>
                  <a:latin typeface="Berlin Sans FB Demi" panose="020E0802020502020306" pitchFamily="34" charset="0"/>
                </a:rPr>
                <a:t>                Al-</a:t>
              </a:r>
              <a:r>
                <a:rPr lang="en-US" sz="1200" dirty="0" err="1">
                  <a:solidFill>
                    <a:srgbClr val="002060"/>
                  </a:solidFill>
                  <a:latin typeface="Berlin Sans FB Demi" panose="020E0802020502020306" pitchFamily="34" charset="0"/>
                </a:rPr>
                <a:t>zahraa</a:t>
              </a:r>
              <a:r>
                <a:rPr lang="en-US" sz="1200" dirty="0">
                  <a:solidFill>
                    <a:srgbClr val="002060"/>
                  </a:solidFill>
                  <a:latin typeface="Berlin Sans FB Demi" panose="020E0802020502020306" pitchFamily="34" charset="0"/>
                </a:rPr>
                <a:t> medical college</a:t>
              </a:r>
            </a:p>
          </p:txBody>
        </p:sp>
        <p:pic>
          <p:nvPicPr>
            <p:cNvPr id="8" name="Picture 7"/>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14375" b="93047" l="0" r="100000"/>
                      </a14:imgEffect>
                    </a14:imgLayer>
                  </a14:imgProps>
                </a:ext>
                <a:ext uri="{28A0092B-C50C-407E-A947-70E740481C1C}">
                  <a14:useLocalDpi xmlns:a14="http://schemas.microsoft.com/office/drawing/2010/main" val="0"/>
                </a:ext>
              </a:extLst>
            </a:blip>
            <a:srcRect t="13863" b="16439"/>
            <a:stretch/>
          </p:blipFill>
          <p:spPr>
            <a:xfrm>
              <a:off x="4114800" y="1"/>
              <a:ext cx="761999" cy="685800"/>
            </a:xfrm>
            <a:prstGeom prst="rect">
              <a:avLst/>
            </a:prstGeom>
          </p:spPr>
        </p:pic>
      </p:grpSp>
      <p:sp>
        <p:nvSpPr>
          <p:cNvPr id="9" name="عنوان 1">
            <a:extLst>
              <a:ext uri="{FF2B5EF4-FFF2-40B4-BE49-F238E27FC236}">
                <a16:creationId xmlns:a16="http://schemas.microsoft.com/office/drawing/2014/main" id="{B83DE116-7293-F743-BA0C-CCA924DA3DC0}"/>
              </a:ext>
            </a:extLst>
          </p:cNvPr>
          <p:cNvSpPr>
            <a:spLocks noGrp="1"/>
          </p:cNvSpPr>
          <p:nvPr>
            <p:ph type="title"/>
          </p:nvPr>
        </p:nvSpPr>
        <p:spPr>
          <a:xfrm>
            <a:off x="1981200" y="871186"/>
            <a:ext cx="5029200" cy="652814"/>
          </a:xfrm>
          <a:solidFill>
            <a:schemeClr val="accent1">
              <a:lumMod val="40000"/>
              <a:lumOff val="60000"/>
            </a:schemeClr>
          </a:solidFill>
          <a:ln>
            <a:solidFill>
              <a:srgbClr val="002060"/>
            </a:solidFill>
          </a:ln>
        </p:spPr>
        <p:txBody>
          <a:bodyPr>
            <a:normAutofit/>
          </a:bodyPr>
          <a:lstStyle/>
          <a:p>
            <a:pPr algn="ctr" defTabSz="914400" rtl="0" eaLnBrk="1" latinLnBrk="0" hangingPunct="1">
              <a:spcBef>
                <a:spcPct val="0"/>
              </a:spcBef>
              <a:buNone/>
            </a:pPr>
            <a:r>
              <a:rPr lang="en-US" sz="2800" b="1" dirty="0"/>
              <a:t>Stomach </a:t>
            </a:r>
            <a:r>
              <a:rPr lang="en-US" sz="2800" b="1" dirty="0" err="1"/>
              <a:t>Defences</a:t>
            </a:r>
            <a:r>
              <a:rPr lang="en-US" sz="2800" b="1" dirty="0"/>
              <a:t> </a:t>
            </a:r>
            <a:endParaRPr lang="ar-IQ" sz="2800" b="1" dirty="0"/>
          </a:p>
        </p:txBody>
      </p:sp>
      <p:sp>
        <p:nvSpPr>
          <p:cNvPr id="12" name="عنصر نائب للمحتوى 2">
            <a:extLst>
              <a:ext uri="{FF2B5EF4-FFF2-40B4-BE49-F238E27FC236}">
                <a16:creationId xmlns:a16="http://schemas.microsoft.com/office/drawing/2014/main" id="{E78429D2-C44C-4943-A71B-C0007BD113FD}"/>
              </a:ext>
            </a:extLst>
          </p:cNvPr>
          <p:cNvSpPr>
            <a:spLocks noGrp="1"/>
          </p:cNvSpPr>
          <p:nvPr>
            <p:ph idx="1"/>
          </p:nvPr>
        </p:nvSpPr>
        <p:spPr>
          <a:xfrm>
            <a:off x="457200" y="1600200"/>
            <a:ext cx="8229600" cy="4876800"/>
          </a:xfrm>
          <a:ln>
            <a:solidFill>
              <a:srgbClr val="002060"/>
            </a:solidFill>
          </a:ln>
        </p:spPr>
        <p:txBody>
          <a:bodyPr>
            <a:noAutofit/>
          </a:bodyPr>
          <a:lstStyle/>
          <a:p>
            <a:pPr marL="0" indent="0">
              <a:buNone/>
            </a:pPr>
            <a:endParaRPr lang="ar-IQ" sz="1600" dirty="0"/>
          </a:p>
        </p:txBody>
      </p:sp>
      <p:pic>
        <p:nvPicPr>
          <p:cNvPr id="13" name="Picture 12">
            <a:extLst>
              <a:ext uri="{FF2B5EF4-FFF2-40B4-BE49-F238E27FC236}">
                <a16:creationId xmlns:a16="http://schemas.microsoft.com/office/drawing/2014/main" id="{C721D330-182F-CC43-A646-AAB3F980C47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94370" y="6019800"/>
            <a:ext cx="866560" cy="762000"/>
          </a:xfrm>
          <a:prstGeom prst="rect">
            <a:avLst/>
          </a:prstGeom>
        </p:spPr>
      </p:pic>
      <p:sp>
        <p:nvSpPr>
          <p:cNvPr id="14" name="Rectangle 13">
            <a:extLst>
              <a:ext uri="{FF2B5EF4-FFF2-40B4-BE49-F238E27FC236}">
                <a16:creationId xmlns:a16="http://schemas.microsoft.com/office/drawing/2014/main" id="{8D136098-350D-F84E-AF50-5A4C9C5F99D5}"/>
              </a:ext>
            </a:extLst>
          </p:cNvPr>
          <p:cNvSpPr/>
          <p:nvPr/>
        </p:nvSpPr>
        <p:spPr>
          <a:xfrm>
            <a:off x="8001000" y="871186"/>
            <a:ext cx="914400" cy="652814"/>
          </a:xfrm>
          <a:prstGeom prst="rect">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FF0000"/>
                </a:solidFill>
              </a:rPr>
              <a:t>LO-6</a:t>
            </a:r>
          </a:p>
        </p:txBody>
      </p:sp>
      <p:pic>
        <p:nvPicPr>
          <p:cNvPr id="11"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30042" t="14692" r="24539" b="24965"/>
          <a:stretch/>
        </p:blipFill>
        <p:spPr bwMode="auto">
          <a:xfrm>
            <a:off x="533400" y="1725703"/>
            <a:ext cx="5847806" cy="43702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6248400" y="2667000"/>
            <a:ext cx="2667000" cy="1815882"/>
          </a:xfrm>
          <a:prstGeom prst="rect">
            <a:avLst/>
          </a:prstGeom>
          <a:noFill/>
        </p:spPr>
        <p:txBody>
          <a:bodyPr wrap="square" rtlCol="0">
            <a:spAutoFit/>
          </a:bodyPr>
          <a:lstStyle/>
          <a:p>
            <a:r>
              <a:rPr lang="en-US" sz="2800" b="1" dirty="0"/>
              <a:t>The production of defenses is stimulated by </a:t>
            </a:r>
            <a:r>
              <a:rPr lang="en-US" sz="2800" b="1" dirty="0">
                <a:solidFill>
                  <a:srgbClr val="C00000"/>
                </a:solidFill>
              </a:rPr>
              <a:t>Prostaglandins</a:t>
            </a:r>
          </a:p>
        </p:txBody>
      </p:sp>
    </p:spTree>
    <p:extLst>
      <p:ext uri="{BB962C8B-B14F-4D97-AF65-F5344CB8AC3E}">
        <p14:creationId xmlns:p14="http://schemas.microsoft.com/office/powerpoint/2010/main" val="128155643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0"/>
            <a:ext cx="9144000" cy="838199"/>
            <a:chOff x="0" y="1"/>
            <a:chExt cx="9144000" cy="685800"/>
          </a:xfrm>
        </p:grpSpPr>
        <p:sp>
          <p:nvSpPr>
            <p:cNvPr id="5" name="Rectangle 4"/>
            <p:cNvSpPr/>
            <p:nvPr/>
          </p:nvSpPr>
          <p:spPr>
            <a:xfrm>
              <a:off x="0" y="1"/>
              <a:ext cx="9144000" cy="652814"/>
            </a:xfrm>
            <a:prstGeom prst="rect">
              <a:avLst/>
            </a:prstGeom>
            <a:solidFill>
              <a:srgbClr val="00B0F0"/>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6" name="Subtitle 4"/>
            <p:cNvSpPr txBox="1">
              <a:spLocks/>
            </p:cNvSpPr>
            <p:nvPr/>
          </p:nvSpPr>
          <p:spPr>
            <a:xfrm>
              <a:off x="6248400" y="1"/>
              <a:ext cx="2817223" cy="547522"/>
            </a:xfrm>
            <a:prstGeom prst="rect">
              <a:avLst/>
            </a:prstGeom>
          </p:spPr>
          <p:txBody>
            <a:bodyPr>
              <a:no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ctr"/>
              <a:r>
                <a:rPr lang="en-US" sz="1600" kern="0" dirty="0">
                  <a:solidFill>
                    <a:srgbClr val="002060"/>
                  </a:solidFill>
                  <a:latin typeface="Berlin Sans FB Demi" panose="020E0802020502020306" pitchFamily="34" charset="0"/>
                </a:rPr>
                <a:t>Ministry of higher Education                                     and Scientific Research</a:t>
              </a:r>
            </a:p>
          </p:txBody>
        </p:sp>
        <p:sp>
          <p:nvSpPr>
            <p:cNvPr id="7" name="Subtitle 4"/>
            <p:cNvSpPr txBox="1">
              <a:spLocks/>
            </p:cNvSpPr>
            <p:nvPr/>
          </p:nvSpPr>
          <p:spPr>
            <a:xfrm>
              <a:off x="16932" y="76200"/>
              <a:ext cx="3259667" cy="52646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2400" kern="1200" cap="all" spc="200" baseline="0">
                  <a:solidFill>
                    <a:schemeClr val="tx2"/>
                  </a:solidFill>
                  <a:latin typeface="+mj-lt"/>
                  <a:ea typeface="+mn-ea"/>
                  <a:cs typeface="+mn-cs"/>
                </a:defRPr>
              </a:lvl1pPr>
              <a:lvl2pPr marL="4572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9pPr>
            </a:lstStyle>
            <a:p>
              <a:pPr algn="ctr">
                <a:lnSpc>
                  <a:spcPct val="100000"/>
                </a:lnSpc>
              </a:pPr>
              <a:r>
                <a:rPr lang="en-US" sz="1200" dirty="0">
                  <a:solidFill>
                    <a:srgbClr val="002060"/>
                  </a:solidFill>
                  <a:latin typeface="Berlin Sans FB Demi" panose="020E0802020502020306" pitchFamily="34" charset="0"/>
                </a:rPr>
                <a:t>University of </a:t>
              </a:r>
              <a:r>
                <a:rPr lang="en-US" sz="1200" dirty="0" err="1">
                  <a:solidFill>
                    <a:srgbClr val="002060"/>
                  </a:solidFill>
                  <a:latin typeface="Berlin Sans FB Demi" panose="020E0802020502020306" pitchFamily="34" charset="0"/>
                </a:rPr>
                <a:t>Basrah</a:t>
              </a:r>
              <a:r>
                <a:rPr lang="en-US" sz="1200" dirty="0">
                  <a:solidFill>
                    <a:srgbClr val="002060"/>
                  </a:solidFill>
                  <a:latin typeface="Berlin Sans FB Demi" panose="020E0802020502020306" pitchFamily="34" charset="0"/>
                </a:rPr>
                <a:t>                Al-</a:t>
              </a:r>
              <a:r>
                <a:rPr lang="en-US" sz="1200" dirty="0" err="1">
                  <a:solidFill>
                    <a:srgbClr val="002060"/>
                  </a:solidFill>
                  <a:latin typeface="Berlin Sans FB Demi" panose="020E0802020502020306" pitchFamily="34" charset="0"/>
                </a:rPr>
                <a:t>zahraa</a:t>
              </a:r>
              <a:r>
                <a:rPr lang="en-US" sz="1200" dirty="0">
                  <a:solidFill>
                    <a:srgbClr val="002060"/>
                  </a:solidFill>
                  <a:latin typeface="Berlin Sans FB Demi" panose="020E0802020502020306" pitchFamily="34" charset="0"/>
                </a:rPr>
                <a:t> </a:t>
              </a:r>
              <a:r>
                <a:rPr lang="en-US" sz="1200" b="1" u="sng" dirty="0">
                  <a:solidFill>
                    <a:srgbClr val="002060"/>
                  </a:solidFill>
                  <a:latin typeface="Berlin Sans FB Demi" panose="020E0802020502020306" pitchFamily="34" charset="0"/>
                </a:rPr>
                <a:t>medical</a:t>
              </a:r>
              <a:r>
                <a:rPr lang="en-US" sz="1200" dirty="0">
                  <a:solidFill>
                    <a:srgbClr val="002060"/>
                  </a:solidFill>
                  <a:latin typeface="Berlin Sans FB Demi" panose="020E0802020502020306" pitchFamily="34" charset="0"/>
                </a:rPr>
                <a:t> college</a:t>
              </a:r>
            </a:p>
          </p:txBody>
        </p:sp>
        <p:pic>
          <p:nvPicPr>
            <p:cNvPr id="8" name="Picture 7"/>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14375" b="93047" l="0" r="100000"/>
                      </a14:imgEffect>
                    </a14:imgLayer>
                  </a14:imgProps>
                </a:ext>
                <a:ext uri="{28A0092B-C50C-407E-A947-70E740481C1C}">
                  <a14:useLocalDpi xmlns:a14="http://schemas.microsoft.com/office/drawing/2010/main" val="0"/>
                </a:ext>
              </a:extLst>
            </a:blip>
            <a:srcRect t="13863" b="16439"/>
            <a:stretch/>
          </p:blipFill>
          <p:spPr>
            <a:xfrm>
              <a:off x="4114800" y="1"/>
              <a:ext cx="761999" cy="685800"/>
            </a:xfrm>
            <a:prstGeom prst="rect">
              <a:avLst/>
            </a:prstGeom>
          </p:spPr>
        </p:pic>
      </p:grpSp>
      <p:sp>
        <p:nvSpPr>
          <p:cNvPr id="11" name="عنصر نائب للمحتوى 2">
            <a:extLst>
              <a:ext uri="{FF2B5EF4-FFF2-40B4-BE49-F238E27FC236}">
                <a16:creationId xmlns:a16="http://schemas.microsoft.com/office/drawing/2014/main" id="{3769A481-19E1-434B-A4EF-DC8C7FA7EC26}"/>
              </a:ext>
            </a:extLst>
          </p:cNvPr>
          <p:cNvSpPr>
            <a:spLocks noGrp="1"/>
          </p:cNvSpPr>
          <p:nvPr>
            <p:ph idx="1"/>
          </p:nvPr>
        </p:nvSpPr>
        <p:spPr>
          <a:xfrm>
            <a:off x="457200" y="1600200"/>
            <a:ext cx="8229600" cy="4876800"/>
          </a:xfrm>
          <a:ln>
            <a:solidFill>
              <a:srgbClr val="002060"/>
            </a:solidFill>
          </a:ln>
        </p:spPr>
        <p:txBody>
          <a:bodyPr>
            <a:normAutofit/>
          </a:bodyPr>
          <a:lstStyle/>
          <a:p>
            <a:pPr marL="0" indent="0" algn="l" rtl="0">
              <a:buNone/>
            </a:pPr>
            <a:r>
              <a:rPr lang="en-US" sz="2400" dirty="0"/>
              <a:t>    </a:t>
            </a:r>
          </a:p>
          <a:p>
            <a:pPr marL="0" indent="0">
              <a:buNone/>
            </a:pPr>
            <a:endParaRPr lang="en-US" sz="2400" dirty="0"/>
          </a:p>
          <a:p>
            <a:pPr marL="0" indent="0">
              <a:buNone/>
            </a:pPr>
            <a:r>
              <a:rPr lang="en-US" sz="2400" dirty="0"/>
              <a:t>                                             Damaged by                                             </a:t>
            </a:r>
            <a:endParaRPr lang="ar-IQ" sz="2400" dirty="0"/>
          </a:p>
        </p:txBody>
      </p:sp>
      <p:pic>
        <p:nvPicPr>
          <p:cNvPr id="12" name="Picture 11">
            <a:extLst>
              <a:ext uri="{FF2B5EF4-FFF2-40B4-BE49-F238E27FC236}">
                <a16:creationId xmlns:a16="http://schemas.microsoft.com/office/drawing/2014/main" id="{BB3999FA-7117-1147-9762-FBBF2276F42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94370" y="6019800"/>
            <a:ext cx="866560" cy="762000"/>
          </a:xfrm>
          <a:prstGeom prst="rect">
            <a:avLst/>
          </a:prstGeom>
        </p:spPr>
      </p:pic>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42713" y="762000"/>
            <a:ext cx="1103313" cy="768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ounded Rectangle 2"/>
          <p:cNvSpPr/>
          <p:nvPr/>
        </p:nvSpPr>
        <p:spPr>
          <a:xfrm>
            <a:off x="3162300" y="1752600"/>
            <a:ext cx="2819400" cy="76200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en-US" sz="2400" b="1" dirty="0"/>
              <a:t>Stomach defenses </a:t>
            </a:r>
            <a:endParaRPr lang="ar-IQ" sz="2400" b="1" dirty="0"/>
          </a:p>
        </p:txBody>
      </p:sp>
      <p:cxnSp>
        <p:nvCxnSpPr>
          <p:cNvPr id="14" name="Straight Arrow Connector 13"/>
          <p:cNvCxnSpPr/>
          <p:nvPr/>
        </p:nvCxnSpPr>
        <p:spPr>
          <a:xfrm flipH="1">
            <a:off x="3019044" y="2819400"/>
            <a:ext cx="419100" cy="381000"/>
          </a:xfrm>
          <a:prstGeom prst="straightConnector1">
            <a:avLst/>
          </a:prstGeom>
          <a:ln w="53975">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4267200" y="2908554"/>
            <a:ext cx="0" cy="583692"/>
          </a:xfrm>
          <a:prstGeom prst="straightConnector1">
            <a:avLst/>
          </a:prstGeom>
          <a:ln w="53975">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5167881" y="2819400"/>
            <a:ext cx="476251" cy="368046"/>
          </a:xfrm>
          <a:prstGeom prst="straightConnector1">
            <a:avLst/>
          </a:prstGeom>
          <a:ln w="53975">
            <a:tailEnd type="arrow"/>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1676400" y="3505200"/>
            <a:ext cx="1219200" cy="533400"/>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H pylori</a:t>
            </a:r>
          </a:p>
        </p:txBody>
      </p:sp>
      <p:sp>
        <p:nvSpPr>
          <p:cNvPr id="22" name="Rectangle 21"/>
          <p:cNvSpPr/>
          <p:nvPr/>
        </p:nvSpPr>
        <p:spPr>
          <a:xfrm>
            <a:off x="5562600" y="3505200"/>
            <a:ext cx="1219200" cy="533400"/>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NSAID</a:t>
            </a:r>
          </a:p>
        </p:txBody>
      </p:sp>
      <p:sp>
        <p:nvSpPr>
          <p:cNvPr id="23" name="Rectangle 22"/>
          <p:cNvSpPr/>
          <p:nvPr/>
        </p:nvSpPr>
        <p:spPr>
          <a:xfrm>
            <a:off x="3429000" y="3505200"/>
            <a:ext cx="1524000" cy="533400"/>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Excess alcohol ingestion</a:t>
            </a:r>
          </a:p>
        </p:txBody>
      </p:sp>
      <p:graphicFrame>
        <p:nvGraphicFramePr>
          <p:cNvPr id="1029" name="Diagram 1028"/>
          <p:cNvGraphicFramePr/>
          <p:nvPr>
            <p:extLst>
              <p:ext uri="{D42A27DB-BD31-4B8C-83A1-F6EECF244321}">
                <p14:modId xmlns:p14="http://schemas.microsoft.com/office/powerpoint/2010/main" val="1370852348"/>
              </p:ext>
            </p:extLst>
          </p:nvPr>
        </p:nvGraphicFramePr>
        <p:xfrm>
          <a:off x="1072513" y="2804160"/>
          <a:ext cx="6846571" cy="429260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3256372911"/>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1">
                                            <p:txEl>
                                              <p:pRg st="2" end="2"/>
                                            </p:txEl>
                                          </p:spTgt>
                                        </p:tgtEl>
                                        <p:attrNameLst>
                                          <p:attrName>style.visibility</p:attrName>
                                        </p:attrNameLst>
                                      </p:cBhvr>
                                      <p:to>
                                        <p:strVal val="visible"/>
                                      </p:to>
                                    </p:set>
                                    <p:animEffect transition="in" filter="barn(inVertical)">
                                      <p:cBhvr>
                                        <p:cTn id="12" dur="500"/>
                                        <p:tgtEl>
                                          <p:spTgt spid="11">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barn(inVertical)">
                                      <p:cBhvr>
                                        <p:cTn id="17" dur="500"/>
                                        <p:tgtEl>
                                          <p:spTgt spid="14"/>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barn(inVertical)">
                                      <p:cBhvr>
                                        <p:cTn id="20" dur="500"/>
                                        <p:tgtEl>
                                          <p:spTgt spid="20"/>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barn(inVertical)">
                                      <p:cBhvr>
                                        <p:cTn id="25" dur="500"/>
                                        <p:tgtEl>
                                          <p:spTgt spid="17"/>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barn(inVertical)">
                                      <p:cBhvr>
                                        <p:cTn id="28" dur="500"/>
                                        <p:tgtEl>
                                          <p:spTgt spid="23"/>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barn(inVertical)">
                                      <p:cBhvr>
                                        <p:cTn id="33" dur="500"/>
                                        <p:tgtEl>
                                          <p:spTgt spid="18"/>
                                        </p:tgtEl>
                                      </p:cBhvr>
                                    </p:animEffect>
                                  </p:childTnLst>
                                </p:cTn>
                              </p:par>
                              <p:par>
                                <p:cTn id="34" presetID="16" presetClass="entr" presetSubtype="21" fill="hold" grpId="0" nodeType="withEffect">
                                  <p:stCondLst>
                                    <p:cond delay="0"/>
                                  </p:stCondLst>
                                  <p:childTnLst>
                                    <p:set>
                                      <p:cBhvr>
                                        <p:cTn id="35" dur="1" fill="hold">
                                          <p:stCondLst>
                                            <p:cond delay="0"/>
                                          </p:stCondLst>
                                        </p:cTn>
                                        <p:tgtEl>
                                          <p:spTgt spid="22"/>
                                        </p:tgtEl>
                                        <p:attrNameLst>
                                          <p:attrName>style.visibility</p:attrName>
                                        </p:attrNameLst>
                                      </p:cBhvr>
                                      <p:to>
                                        <p:strVal val="visible"/>
                                      </p:to>
                                    </p:set>
                                    <p:animEffect transition="in" filter="barn(inVertical)">
                                      <p:cBhvr>
                                        <p:cTn id="36" dur="500"/>
                                        <p:tgtEl>
                                          <p:spTgt spid="22"/>
                                        </p:tgtEl>
                                      </p:cBhvr>
                                    </p:animEffect>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1029">
                                            <p:graphicEl>
                                              <a:dgm id="{0CA7572F-FD08-4C04-9568-C2FC3411D9C6}"/>
                                            </p:graphicEl>
                                          </p:spTgt>
                                        </p:tgtEl>
                                        <p:attrNameLst>
                                          <p:attrName>style.visibility</p:attrName>
                                        </p:attrNameLst>
                                      </p:cBhvr>
                                      <p:to>
                                        <p:strVal val="visible"/>
                                      </p:to>
                                    </p:set>
                                    <p:anim calcmode="lin" valueType="num">
                                      <p:cBhvr additive="base">
                                        <p:cTn id="41" dur="500" fill="hold"/>
                                        <p:tgtEl>
                                          <p:spTgt spid="1029">
                                            <p:graphicEl>
                                              <a:dgm id="{0CA7572F-FD08-4C04-9568-C2FC3411D9C6}"/>
                                            </p:graphic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29">
                                            <p:graphicEl>
                                              <a:dgm id="{0CA7572F-FD08-4C04-9568-C2FC3411D9C6}"/>
                                            </p:graphic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1029">
                                            <p:graphicEl>
                                              <a:dgm id="{AF9BB982-9124-4003-B735-3C805DB5D305}"/>
                                            </p:graphicEl>
                                          </p:spTgt>
                                        </p:tgtEl>
                                        <p:attrNameLst>
                                          <p:attrName>style.visibility</p:attrName>
                                        </p:attrNameLst>
                                      </p:cBhvr>
                                      <p:to>
                                        <p:strVal val="visible"/>
                                      </p:to>
                                    </p:set>
                                    <p:anim calcmode="lin" valueType="num">
                                      <p:cBhvr additive="base">
                                        <p:cTn id="47" dur="500" fill="hold"/>
                                        <p:tgtEl>
                                          <p:spTgt spid="1029">
                                            <p:graphicEl>
                                              <a:dgm id="{AF9BB982-9124-4003-B735-3C805DB5D305}"/>
                                            </p:graphicEl>
                                          </p:spTgt>
                                        </p:tgtEl>
                                        <p:attrNameLst>
                                          <p:attrName>ppt_x</p:attrName>
                                        </p:attrNameLst>
                                      </p:cBhvr>
                                      <p:tavLst>
                                        <p:tav tm="0">
                                          <p:val>
                                            <p:strVal val="#ppt_x"/>
                                          </p:val>
                                        </p:tav>
                                        <p:tav tm="100000">
                                          <p:val>
                                            <p:strVal val="#ppt_x"/>
                                          </p:val>
                                        </p:tav>
                                      </p:tavLst>
                                    </p:anim>
                                    <p:anim calcmode="lin" valueType="num">
                                      <p:cBhvr additive="base">
                                        <p:cTn id="48" dur="500" fill="hold"/>
                                        <p:tgtEl>
                                          <p:spTgt spid="1029">
                                            <p:graphicEl>
                                              <a:dgm id="{AF9BB982-9124-4003-B735-3C805DB5D305}"/>
                                            </p:graphic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1029">
                                            <p:graphicEl>
                                              <a:dgm id="{4F6388D4-1AD3-4F03-ADA3-A432FEE14C2C}"/>
                                            </p:graphicEl>
                                          </p:spTgt>
                                        </p:tgtEl>
                                        <p:attrNameLst>
                                          <p:attrName>style.visibility</p:attrName>
                                        </p:attrNameLst>
                                      </p:cBhvr>
                                      <p:to>
                                        <p:strVal val="visible"/>
                                      </p:to>
                                    </p:set>
                                    <p:anim calcmode="lin" valueType="num">
                                      <p:cBhvr additive="base">
                                        <p:cTn id="53" dur="500" fill="hold"/>
                                        <p:tgtEl>
                                          <p:spTgt spid="1029">
                                            <p:graphicEl>
                                              <a:dgm id="{4F6388D4-1AD3-4F03-ADA3-A432FEE14C2C}"/>
                                            </p:graphicEl>
                                          </p:spTgt>
                                        </p:tgtEl>
                                        <p:attrNameLst>
                                          <p:attrName>ppt_x</p:attrName>
                                        </p:attrNameLst>
                                      </p:cBhvr>
                                      <p:tavLst>
                                        <p:tav tm="0">
                                          <p:val>
                                            <p:strVal val="#ppt_x"/>
                                          </p:val>
                                        </p:tav>
                                        <p:tav tm="100000">
                                          <p:val>
                                            <p:strVal val="#ppt_x"/>
                                          </p:val>
                                        </p:tav>
                                      </p:tavLst>
                                    </p:anim>
                                    <p:anim calcmode="lin" valueType="num">
                                      <p:cBhvr additive="base">
                                        <p:cTn id="54" dur="500" fill="hold"/>
                                        <p:tgtEl>
                                          <p:spTgt spid="1029">
                                            <p:graphicEl>
                                              <a:dgm id="{4F6388D4-1AD3-4F03-ADA3-A432FEE14C2C}"/>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0" grpId="0" animBg="1"/>
      <p:bldP spid="22" grpId="0" animBg="1"/>
      <p:bldP spid="23" grpId="0" animBg="1"/>
      <p:bldGraphic spid="1029" grpId="0">
        <p:bldSub>
          <a:bldDgm bld="one"/>
        </p:bldSub>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0"/>
            <a:ext cx="9160930" cy="838199"/>
            <a:chOff x="0" y="1"/>
            <a:chExt cx="9144000" cy="712448"/>
          </a:xfrm>
        </p:grpSpPr>
        <p:sp>
          <p:nvSpPr>
            <p:cNvPr id="5" name="Rectangle 4"/>
            <p:cNvSpPr/>
            <p:nvPr/>
          </p:nvSpPr>
          <p:spPr>
            <a:xfrm>
              <a:off x="0" y="1"/>
              <a:ext cx="9144000" cy="652814"/>
            </a:xfrm>
            <a:prstGeom prst="rect">
              <a:avLst/>
            </a:prstGeom>
            <a:solidFill>
              <a:srgbClr val="00B0F0"/>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6" name="Subtitle 4"/>
            <p:cNvSpPr txBox="1">
              <a:spLocks/>
            </p:cNvSpPr>
            <p:nvPr/>
          </p:nvSpPr>
          <p:spPr>
            <a:xfrm>
              <a:off x="6248400" y="1"/>
              <a:ext cx="2819400" cy="712448"/>
            </a:xfrm>
            <a:prstGeom prst="rect">
              <a:avLst/>
            </a:prstGeom>
          </p:spPr>
          <p:txBody>
            <a:bodyPr>
              <a:no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ctr"/>
              <a:r>
                <a:rPr lang="en-US" sz="1600" kern="0" dirty="0">
                  <a:solidFill>
                    <a:srgbClr val="002060"/>
                  </a:solidFill>
                  <a:latin typeface="Berlin Sans FB Demi" panose="020E0802020502020306" pitchFamily="34" charset="0"/>
                </a:rPr>
                <a:t>Ministry of higher Education                                     and Scientific Research</a:t>
              </a:r>
            </a:p>
          </p:txBody>
        </p:sp>
        <p:sp>
          <p:nvSpPr>
            <p:cNvPr id="7" name="Subtitle 4"/>
            <p:cNvSpPr txBox="1">
              <a:spLocks/>
            </p:cNvSpPr>
            <p:nvPr/>
          </p:nvSpPr>
          <p:spPr>
            <a:xfrm>
              <a:off x="16932" y="76200"/>
              <a:ext cx="3259667" cy="52646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2400" kern="1200" cap="all" spc="200" baseline="0">
                  <a:solidFill>
                    <a:schemeClr val="tx2"/>
                  </a:solidFill>
                  <a:latin typeface="+mj-lt"/>
                  <a:ea typeface="+mn-ea"/>
                  <a:cs typeface="+mn-cs"/>
                </a:defRPr>
              </a:lvl1pPr>
              <a:lvl2pPr marL="4572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9pPr>
            </a:lstStyle>
            <a:p>
              <a:pPr algn="ctr">
                <a:lnSpc>
                  <a:spcPct val="100000"/>
                </a:lnSpc>
              </a:pPr>
              <a:r>
                <a:rPr lang="en-US" sz="1200" dirty="0">
                  <a:solidFill>
                    <a:srgbClr val="002060"/>
                  </a:solidFill>
                  <a:latin typeface="Berlin Sans FB Demi" panose="020E0802020502020306" pitchFamily="34" charset="0"/>
                </a:rPr>
                <a:t>University of </a:t>
              </a:r>
              <a:r>
                <a:rPr lang="en-US" sz="1200" dirty="0" err="1">
                  <a:solidFill>
                    <a:srgbClr val="002060"/>
                  </a:solidFill>
                  <a:latin typeface="Berlin Sans FB Demi" panose="020E0802020502020306" pitchFamily="34" charset="0"/>
                </a:rPr>
                <a:t>Basrah</a:t>
              </a:r>
              <a:r>
                <a:rPr lang="en-US" sz="1200" dirty="0">
                  <a:solidFill>
                    <a:srgbClr val="002060"/>
                  </a:solidFill>
                  <a:latin typeface="Berlin Sans FB Demi" panose="020E0802020502020306" pitchFamily="34" charset="0"/>
                </a:rPr>
                <a:t>                Al-</a:t>
              </a:r>
              <a:r>
                <a:rPr lang="en-US" sz="1200" dirty="0" err="1">
                  <a:solidFill>
                    <a:srgbClr val="002060"/>
                  </a:solidFill>
                  <a:latin typeface="Berlin Sans FB Demi" panose="020E0802020502020306" pitchFamily="34" charset="0"/>
                </a:rPr>
                <a:t>zahraa</a:t>
              </a:r>
              <a:r>
                <a:rPr lang="en-US" sz="1200" dirty="0">
                  <a:solidFill>
                    <a:srgbClr val="002060"/>
                  </a:solidFill>
                  <a:latin typeface="Berlin Sans FB Demi" panose="020E0802020502020306" pitchFamily="34" charset="0"/>
                </a:rPr>
                <a:t> </a:t>
              </a:r>
              <a:r>
                <a:rPr lang="en-US" sz="1200" b="1" u="sng" dirty="0">
                  <a:solidFill>
                    <a:srgbClr val="002060"/>
                  </a:solidFill>
                  <a:latin typeface="Berlin Sans FB Demi" panose="020E0802020502020306" pitchFamily="34" charset="0"/>
                </a:rPr>
                <a:t>medical</a:t>
              </a:r>
              <a:r>
                <a:rPr lang="en-US" sz="1200" dirty="0">
                  <a:solidFill>
                    <a:srgbClr val="002060"/>
                  </a:solidFill>
                  <a:latin typeface="Berlin Sans FB Demi" panose="020E0802020502020306" pitchFamily="34" charset="0"/>
                </a:rPr>
                <a:t> college</a:t>
              </a:r>
            </a:p>
          </p:txBody>
        </p:sp>
        <p:pic>
          <p:nvPicPr>
            <p:cNvPr id="8" name="Picture 7"/>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14375" b="93047" l="0" r="100000"/>
                      </a14:imgEffect>
                    </a14:imgLayer>
                  </a14:imgProps>
                </a:ext>
                <a:ext uri="{28A0092B-C50C-407E-A947-70E740481C1C}">
                  <a14:useLocalDpi xmlns:a14="http://schemas.microsoft.com/office/drawing/2010/main" val="0"/>
                </a:ext>
              </a:extLst>
            </a:blip>
            <a:srcRect t="13863" b="16439"/>
            <a:stretch/>
          </p:blipFill>
          <p:spPr>
            <a:xfrm>
              <a:off x="4114800" y="1"/>
              <a:ext cx="761999" cy="685800"/>
            </a:xfrm>
            <a:prstGeom prst="rect">
              <a:avLst/>
            </a:prstGeom>
          </p:spPr>
        </p:pic>
      </p:grpSp>
      <p:sp>
        <p:nvSpPr>
          <p:cNvPr id="9" name="عنوان 1">
            <a:extLst>
              <a:ext uri="{FF2B5EF4-FFF2-40B4-BE49-F238E27FC236}">
                <a16:creationId xmlns:a16="http://schemas.microsoft.com/office/drawing/2014/main" id="{B83DE116-7293-F743-BA0C-CCA924DA3DC0}"/>
              </a:ext>
            </a:extLst>
          </p:cNvPr>
          <p:cNvSpPr>
            <a:spLocks noGrp="1"/>
          </p:cNvSpPr>
          <p:nvPr>
            <p:ph type="title"/>
          </p:nvPr>
        </p:nvSpPr>
        <p:spPr>
          <a:xfrm>
            <a:off x="1295400" y="838200"/>
            <a:ext cx="5715000" cy="652814"/>
          </a:xfrm>
          <a:solidFill>
            <a:schemeClr val="accent1">
              <a:lumMod val="40000"/>
              <a:lumOff val="60000"/>
            </a:schemeClr>
          </a:solidFill>
          <a:ln>
            <a:solidFill>
              <a:srgbClr val="002060"/>
            </a:solidFill>
          </a:ln>
        </p:spPr>
        <p:txBody>
          <a:bodyPr>
            <a:noAutofit/>
          </a:bodyPr>
          <a:lstStyle/>
          <a:p>
            <a:r>
              <a:rPr lang="en-US" sz="3200" b="1" dirty="0"/>
              <a:t>                Gastric Motility </a:t>
            </a:r>
            <a:endParaRPr lang="en-US" sz="3200" dirty="0">
              <a:solidFill>
                <a:srgbClr val="C00000"/>
              </a:solidFill>
            </a:endParaRPr>
          </a:p>
        </p:txBody>
      </p:sp>
      <p:sp>
        <p:nvSpPr>
          <p:cNvPr id="11" name="عنصر نائب للمحتوى 2">
            <a:extLst>
              <a:ext uri="{FF2B5EF4-FFF2-40B4-BE49-F238E27FC236}">
                <a16:creationId xmlns:a16="http://schemas.microsoft.com/office/drawing/2014/main" id="{3769A481-19E1-434B-A4EF-DC8C7FA7EC26}"/>
              </a:ext>
            </a:extLst>
          </p:cNvPr>
          <p:cNvSpPr>
            <a:spLocks noGrp="1"/>
          </p:cNvSpPr>
          <p:nvPr>
            <p:ph idx="1"/>
          </p:nvPr>
        </p:nvSpPr>
        <p:spPr>
          <a:xfrm>
            <a:off x="457200" y="1447800"/>
            <a:ext cx="8229600" cy="4876800"/>
          </a:xfrm>
          <a:ln>
            <a:solidFill>
              <a:srgbClr val="002060"/>
            </a:solidFill>
          </a:ln>
        </p:spPr>
        <p:txBody>
          <a:bodyPr>
            <a:normAutofit/>
          </a:bodyPr>
          <a:lstStyle/>
          <a:p>
            <a:pPr marL="0" indent="0" algn="l" rtl="0">
              <a:buNone/>
            </a:pPr>
            <a:r>
              <a:rPr lang="en-US" sz="2400" dirty="0"/>
              <a:t>    </a:t>
            </a:r>
          </a:p>
          <a:p>
            <a:pPr marL="0" indent="0">
              <a:buNone/>
            </a:pPr>
            <a:endParaRPr lang="en-US" sz="2400" dirty="0"/>
          </a:p>
        </p:txBody>
      </p:sp>
      <p:pic>
        <p:nvPicPr>
          <p:cNvPr id="12" name="Picture 11">
            <a:extLst>
              <a:ext uri="{FF2B5EF4-FFF2-40B4-BE49-F238E27FC236}">
                <a16:creationId xmlns:a16="http://schemas.microsoft.com/office/drawing/2014/main" id="{BB3999FA-7117-1147-9762-FBBF2276F42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94370" y="6019800"/>
            <a:ext cx="866560" cy="762000"/>
          </a:xfrm>
          <a:prstGeom prst="rect">
            <a:avLst/>
          </a:prstGeom>
        </p:spPr>
      </p:pic>
      <p:sp>
        <p:nvSpPr>
          <p:cNvPr id="19" name="Rectangle 18">
            <a:extLst>
              <a:ext uri="{FF2B5EF4-FFF2-40B4-BE49-F238E27FC236}">
                <a16:creationId xmlns:a16="http://schemas.microsoft.com/office/drawing/2014/main" id="{4E3EE80C-42BE-DF4C-BDDB-6807EAD7D235}"/>
              </a:ext>
            </a:extLst>
          </p:cNvPr>
          <p:cNvSpPr/>
          <p:nvPr/>
        </p:nvSpPr>
        <p:spPr>
          <a:xfrm>
            <a:off x="7848600" y="794986"/>
            <a:ext cx="914400" cy="652814"/>
          </a:xfrm>
          <a:prstGeom prst="rect">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FF0000"/>
                </a:solidFill>
              </a:rPr>
              <a:t>LO-7</a:t>
            </a:r>
          </a:p>
        </p:txBody>
      </p:sp>
      <p:graphicFrame>
        <p:nvGraphicFramePr>
          <p:cNvPr id="13" name="Content Placeholder 3"/>
          <p:cNvGraphicFramePr>
            <a:graphicFrameLocks/>
          </p:cNvGraphicFramePr>
          <p:nvPr>
            <p:extLst>
              <p:ext uri="{D42A27DB-BD31-4B8C-83A1-F6EECF244321}">
                <p14:modId xmlns:p14="http://schemas.microsoft.com/office/powerpoint/2010/main" val="3466543105"/>
              </p:ext>
            </p:extLst>
          </p:nvPr>
        </p:nvGraphicFramePr>
        <p:xfrm>
          <a:off x="152400" y="1524000"/>
          <a:ext cx="8362950" cy="5567363"/>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4087505953"/>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graphicEl>
                                              <a:dgm id="{E01FAF50-7589-4901-B19C-80F012619D63}"/>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graphicEl>
                                              <a:dgm id="{4C4560E9-0367-4E72-820E-499C4F70545B}"/>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3" grpId="0">
        <p:bldSub>
          <a:bldDgm bld="one"/>
        </p:bldSub>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0"/>
            <a:ext cx="9160930" cy="853439"/>
            <a:chOff x="0" y="1"/>
            <a:chExt cx="9144000" cy="685800"/>
          </a:xfrm>
        </p:grpSpPr>
        <p:sp>
          <p:nvSpPr>
            <p:cNvPr id="5" name="Rectangle 4"/>
            <p:cNvSpPr/>
            <p:nvPr/>
          </p:nvSpPr>
          <p:spPr>
            <a:xfrm>
              <a:off x="0" y="1"/>
              <a:ext cx="9144000" cy="652814"/>
            </a:xfrm>
            <a:prstGeom prst="rect">
              <a:avLst/>
            </a:prstGeom>
            <a:solidFill>
              <a:srgbClr val="00B0F0"/>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6" name="Subtitle 4"/>
            <p:cNvSpPr txBox="1">
              <a:spLocks/>
            </p:cNvSpPr>
            <p:nvPr/>
          </p:nvSpPr>
          <p:spPr>
            <a:xfrm>
              <a:off x="6248400" y="1"/>
              <a:ext cx="2817223" cy="547522"/>
            </a:xfrm>
            <a:prstGeom prst="rect">
              <a:avLst/>
            </a:prstGeom>
          </p:spPr>
          <p:txBody>
            <a:bodyPr>
              <a:no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ctr"/>
              <a:r>
                <a:rPr lang="en-US" sz="1600" kern="0" dirty="0">
                  <a:solidFill>
                    <a:srgbClr val="002060"/>
                  </a:solidFill>
                  <a:latin typeface="Berlin Sans FB Demi" panose="020E0802020502020306" pitchFamily="34" charset="0"/>
                </a:rPr>
                <a:t>Ministry of higher Education                                     and Scientific Research</a:t>
              </a:r>
            </a:p>
          </p:txBody>
        </p:sp>
        <p:sp>
          <p:nvSpPr>
            <p:cNvPr id="7" name="Subtitle 4"/>
            <p:cNvSpPr txBox="1">
              <a:spLocks/>
            </p:cNvSpPr>
            <p:nvPr/>
          </p:nvSpPr>
          <p:spPr>
            <a:xfrm>
              <a:off x="16932" y="76200"/>
              <a:ext cx="3259667" cy="52646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2400" kern="1200" cap="all" spc="200" baseline="0">
                  <a:solidFill>
                    <a:schemeClr val="tx2"/>
                  </a:solidFill>
                  <a:latin typeface="+mj-lt"/>
                  <a:ea typeface="+mn-ea"/>
                  <a:cs typeface="+mn-cs"/>
                </a:defRPr>
              </a:lvl1pPr>
              <a:lvl2pPr marL="4572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9pPr>
            </a:lstStyle>
            <a:p>
              <a:pPr algn="ctr">
                <a:lnSpc>
                  <a:spcPct val="100000"/>
                </a:lnSpc>
              </a:pPr>
              <a:r>
                <a:rPr lang="en-US" sz="1200" dirty="0">
                  <a:solidFill>
                    <a:srgbClr val="002060"/>
                  </a:solidFill>
                  <a:latin typeface="Berlin Sans FB Demi" panose="020E0802020502020306" pitchFamily="34" charset="0"/>
                </a:rPr>
                <a:t>University of </a:t>
              </a:r>
              <a:r>
                <a:rPr lang="en-US" sz="1200" dirty="0" err="1">
                  <a:solidFill>
                    <a:srgbClr val="002060"/>
                  </a:solidFill>
                  <a:latin typeface="Berlin Sans FB Demi" panose="020E0802020502020306" pitchFamily="34" charset="0"/>
                </a:rPr>
                <a:t>Basrah</a:t>
              </a:r>
              <a:r>
                <a:rPr lang="en-US" sz="1200" dirty="0">
                  <a:solidFill>
                    <a:srgbClr val="002060"/>
                  </a:solidFill>
                  <a:latin typeface="Berlin Sans FB Demi" panose="020E0802020502020306" pitchFamily="34" charset="0"/>
                </a:rPr>
                <a:t>                Al-</a:t>
              </a:r>
              <a:r>
                <a:rPr lang="en-US" sz="1200" dirty="0" err="1">
                  <a:solidFill>
                    <a:srgbClr val="002060"/>
                  </a:solidFill>
                  <a:latin typeface="Berlin Sans FB Demi" panose="020E0802020502020306" pitchFamily="34" charset="0"/>
                </a:rPr>
                <a:t>zahraa</a:t>
              </a:r>
              <a:r>
                <a:rPr lang="en-US" sz="1200" dirty="0">
                  <a:solidFill>
                    <a:srgbClr val="002060"/>
                  </a:solidFill>
                  <a:latin typeface="Berlin Sans FB Demi" panose="020E0802020502020306" pitchFamily="34" charset="0"/>
                </a:rPr>
                <a:t> </a:t>
              </a:r>
              <a:r>
                <a:rPr lang="en-US" sz="1200" b="1" u="sng" dirty="0">
                  <a:solidFill>
                    <a:srgbClr val="002060"/>
                  </a:solidFill>
                  <a:latin typeface="Berlin Sans FB Demi" panose="020E0802020502020306" pitchFamily="34" charset="0"/>
                </a:rPr>
                <a:t>medical</a:t>
              </a:r>
              <a:r>
                <a:rPr lang="en-US" sz="1200" dirty="0">
                  <a:solidFill>
                    <a:srgbClr val="002060"/>
                  </a:solidFill>
                  <a:latin typeface="Berlin Sans FB Demi" panose="020E0802020502020306" pitchFamily="34" charset="0"/>
                </a:rPr>
                <a:t> college</a:t>
              </a:r>
            </a:p>
          </p:txBody>
        </p:sp>
        <p:pic>
          <p:nvPicPr>
            <p:cNvPr id="8" name="Picture 7"/>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14375" b="93047" l="0" r="100000"/>
                      </a14:imgEffect>
                    </a14:imgLayer>
                  </a14:imgProps>
                </a:ext>
                <a:ext uri="{28A0092B-C50C-407E-A947-70E740481C1C}">
                  <a14:useLocalDpi xmlns:a14="http://schemas.microsoft.com/office/drawing/2010/main" val="0"/>
                </a:ext>
              </a:extLst>
            </a:blip>
            <a:srcRect t="13863" b="16439"/>
            <a:stretch/>
          </p:blipFill>
          <p:spPr>
            <a:xfrm>
              <a:off x="4114800" y="1"/>
              <a:ext cx="761999" cy="685800"/>
            </a:xfrm>
            <a:prstGeom prst="rect">
              <a:avLst/>
            </a:prstGeom>
          </p:spPr>
        </p:pic>
      </p:grpSp>
      <p:sp>
        <p:nvSpPr>
          <p:cNvPr id="9" name="عنوان 1">
            <a:extLst>
              <a:ext uri="{FF2B5EF4-FFF2-40B4-BE49-F238E27FC236}">
                <a16:creationId xmlns:a16="http://schemas.microsoft.com/office/drawing/2014/main" id="{B83DE116-7293-F743-BA0C-CCA924DA3DC0}"/>
              </a:ext>
            </a:extLst>
          </p:cNvPr>
          <p:cNvSpPr>
            <a:spLocks noGrp="1"/>
          </p:cNvSpPr>
          <p:nvPr>
            <p:ph type="title"/>
          </p:nvPr>
        </p:nvSpPr>
        <p:spPr>
          <a:xfrm>
            <a:off x="1981200" y="914400"/>
            <a:ext cx="5029200" cy="652814"/>
          </a:xfrm>
          <a:solidFill>
            <a:schemeClr val="accent1">
              <a:lumMod val="40000"/>
              <a:lumOff val="60000"/>
            </a:schemeClr>
          </a:solidFill>
          <a:ln>
            <a:solidFill>
              <a:srgbClr val="002060"/>
            </a:solidFill>
          </a:ln>
        </p:spPr>
        <p:txBody>
          <a:bodyPr>
            <a:normAutofit/>
          </a:bodyPr>
          <a:lstStyle/>
          <a:p>
            <a:pPr algn="ctr" defTabSz="914400" rtl="0" eaLnBrk="1" latinLnBrk="0" hangingPunct="1">
              <a:spcBef>
                <a:spcPct val="0"/>
              </a:spcBef>
              <a:buNone/>
            </a:pPr>
            <a:r>
              <a:rPr lang="en-US" sz="3200" b="1" dirty="0"/>
              <a:t>Gastric Motility </a:t>
            </a:r>
            <a:endParaRPr lang="ar-IQ" sz="3200" b="1" dirty="0"/>
          </a:p>
        </p:txBody>
      </p:sp>
      <p:sp>
        <p:nvSpPr>
          <p:cNvPr id="11" name="عنصر نائب للمحتوى 2">
            <a:extLst>
              <a:ext uri="{FF2B5EF4-FFF2-40B4-BE49-F238E27FC236}">
                <a16:creationId xmlns:a16="http://schemas.microsoft.com/office/drawing/2014/main" id="{3769A481-19E1-434B-A4EF-DC8C7FA7EC26}"/>
              </a:ext>
            </a:extLst>
          </p:cNvPr>
          <p:cNvSpPr>
            <a:spLocks noGrp="1"/>
          </p:cNvSpPr>
          <p:nvPr>
            <p:ph idx="1"/>
          </p:nvPr>
        </p:nvSpPr>
        <p:spPr>
          <a:xfrm>
            <a:off x="457200" y="1600200"/>
            <a:ext cx="8229600" cy="4876800"/>
          </a:xfrm>
          <a:ln>
            <a:solidFill>
              <a:srgbClr val="002060"/>
            </a:solidFill>
          </a:ln>
        </p:spPr>
        <p:txBody>
          <a:bodyPr>
            <a:normAutofit/>
          </a:bodyPr>
          <a:lstStyle/>
          <a:p>
            <a:pPr marL="0" indent="0" algn="l" rtl="0">
              <a:buNone/>
            </a:pPr>
            <a:r>
              <a:rPr lang="en-US" sz="2400" dirty="0"/>
              <a:t>    </a:t>
            </a:r>
          </a:p>
          <a:p>
            <a:pPr marL="0" indent="0">
              <a:buNone/>
            </a:pPr>
            <a:endParaRPr lang="en-US" sz="2400" dirty="0"/>
          </a:p>
        </p:txBody>
      </p:sp>
      <p:pic>
        <p:nvPicPr>
          <p:cNvPr id="12" name="Picture 11">
            <a:extLst>
              <a:ext uri="{FF2B5EF4-FFF2-40B4-BE49-F238E27FC236}">
                <a16:creationId xmlns:a16="http://schemas.microsoft.com/office/drawing/2014/main" id="{BB3999FA-7117-1147-9762-FBBF2276F42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94370" y="6019800"/>
            <a:ext cx="866560" cy="762000"/>
          </a:xfrm>
          <a:prstGeom prst="rect">
            <a:avLst/>
          </a:prstGeom>
        </p:spPr>
      </p:pic>
      <p:sp>
        <p:nvSpPr>
          <p:cNvPr id="19" name="Rectangle 18">
            <a:extLst>
              <a:ext uri="{FF2B5EF4-FFF2-40B4-BE49-F238E27FC236}">
                <a16:creationId xmlns:a16="http://schemas.microsoft.com/office/drawing/2014/main" id="{4E3EE80C-42BE-DF4C-BDDB-6807EAD7D235}"/>
              </a:ext>
            </a:extLst>
          </p:cNvPr>
          <p:cNvSpPr/>
          <p:nvPr/>
        </p:nvSpPr>
        <p:spPr>
          <a:xfrm>
            <a:off x="7850154" y="914400"/>
            <a:ext cx="914400" cy="652814"/>
          </a:xfrm>
          <a:prstGeom prst="rect">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0000"/>
                </a:solidFill>
              </a:rPr>
              <a:t>LO-7</a:t>
            </a:r>
          </a:p>
        </p:txBody>
      </p:sp>
      <p:pic>
        <p:nvPicPr>
          <p:cNvPr id="13"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29613" t="36415" r="52893" b="41031"/>
          <a:stretch/>
        </p:blipFill>
        <p:spPr bwMode="auto">
          <a:xfrm>
            <a:off x="838200" y="1676400"/>
            <a:ext cx="2689860" cy="1950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46909" t="35534" r="40801" b="42705"/>
          <a:stretch/>
        </p:blipFill>
        <p:spPr bwMode="auto">
          <a:xfrm>
            <a:off x="3505200" y="1676400"/>
            <a:ext cx="1889760" cy="18821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58704" t="35534" r="25438" b="42617"/>
          <a:stretch/>
        </p:blipFill>
        <p:spPr bwMode="auto">
          <a:xfrm>
            <a:off x="5334000" y="1676400"/>
            <a:ext cx="2438400" cy="1889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33974" t="58352" r="52646" b="16804"/>
          <a:stretch/>
        </p:blipFill>
        <p:spPr bwMode="auto">
          <a:xfrm>
            <a:off x="1524000" y="3581400"/>
            <a:ext cx="2057400" cy="21488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46710" t="57912" r="40454" b="16804"/>
          <a:stretch/>
        </p:blipFill>
        <p:spPr bwMode="auto">
          <a:xfrm>
            <a:off x="3505200" y="3581400"/>
            <a:ext cx="1973580" cy="21869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58902" t="57295" r="23802" b="17421"/>
          <a:stretch/>
        </p:blipFill>
        <p:spPr bwMode="auto">
          <a:xfrm>
            <a:off x="5410200" y="3581400"/>
            <a:ext cx="2659380" cy="21869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62918410"/>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wipe(down)">
                                      <p:cBhvr>
                                        <p:cTn id="14" dur="500"/>
                                        <p:tgtEl>
                                          <p:spTgt spid="14"/>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down)">
                                      <p:cBhvr>
                                        <p:cTn id="19" dur="500"/>
                                        <p:tgtEl>
                                          <p:spTgt spid="15"/>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wipe(down)">
                                      <p:cBhvr>
                                        <p:cTn id="24" dur="500"/>
                                        <p:tgtEl>
                                          <p:spTgt spid="16"/>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down)">
                                      <p:cBhvr>
                                        <p:cTn id="29" dur="500"/>
                                        <p:tgtEl>
                                          <p:spTgt spid="17"/>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wipe(down)">
                                      <p:cBhvr>
                                        <p:cTn id="3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0"/>
            <a:ext cx="9160930" cy="838199"/>
            <a:chOff x="0" y="1"/>
            <a:chExt cx="9144000" cy="685800"/>
          </a:xfrm>
        </p:grpSpPr>
        <p:sp>
          <p:nvSpPr>
            <p:cNvPr id="5" name="Rectangle 4"/>
            <p:cNvSpPr/>
            <p:nvPr/>
          </p:nvSpPr>
          <p:spPr>
            <a:xfrm>
              <a:off x="0" y="1"/>
              <a:ext cx="9144000" cy="652814"/>
            </a:xfrm>
            <a:prstGeom prst="rect">
              <a:avLst/>
            </a:prstGeom>
            <a:solidFill>
              <a:srgbClr val="00B0F0"/>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black"/>
                </a:solidFill>
              </a:endParaRPr>
            </a:p>
          </p:txBody>
        </p:sp>
        <p:sp>
          <p:nvSpPr>
            <p:cNvPr id="6" name="Subtitle 4"/>
            <p:cNvSpPr txBox="1">
              <a:spLocks/>
            </p:cNvSpPr>
            <p:nvPr/>
          </p:nvSpPr>
          <p:spPr>
            <a:xfrm>
              <a:off x="6248400" y="1"/>
              <a:ext cx="2817223" cy="547522"/>
            </a:xfrm>
            <a:prstGeom prst="rect">
              <a:avLst/>
            </a:prstGeom>
          </p:spPr>
          <p:txBody>
            <a:bodyPr>
              <a:no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ctr"/>
              <a:r>
                <a:rPr lang="en-US" sz="1600" kern="0" dirty="0">
                  <a:solidFill>
                    <a:srgbClr val="002060"/>
                  </a:solidFill>
                  <a:latin typeface="Berlin Sans FB Demi" panose="020E0802020502020306" pitchFamily="34" charset="0"/>
                </a:rPr>
                <a:t>Ministry of higher Education                                     and Scientific Research</a:t>
              </a:r>
            </a:p>
          </p:txBody>
        </p:sp>
        <p:sp>
          <p:nvSpPr>
            <p:cNvPr id="7" name="Subtitle 4"/>
            <p:cNvSpPr txBox="1">
              <a:spLocks/>
            </p:cNvSpPr>
            <p:nvPr/>
          </p:nvSpPr>
          <p:spPr>
            <a:xfrm>
              <a:off x="16932" y="76200"/>
              <a:ext cx="3259667" cy="52646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2400" kern="1200" cap="all" spc="200" baseline="0">
                  <a:solidFill>
                    <a:schemeClr val="tx2"/>
                  </a:solidFill>
                  <a:latin typeface="+mj-lt"/>
                  <a:ea typeface="+mn-ea"/>
                  <a:cs typeface="+mn-cs"/>
                </a:defRPr>
              </a:lvl1pPr>
              <a:lvl2pPr marL="4572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9pPr>
            </a:lstStyle>
            <a:p>
              <a:pPr algn="ctr">
                <a:lnSpc>
                  <a:spcPct val="100000"/>
                </a:lnSpc>
                <a:buClr>
                  <a:srgbClr val="5B9BD5"/>
                </a:buClr>
              </a:pPr>
              <a:r>
                <a:rPr lang="en-US" sz="1200" dirty="0">
                  <a:solidFill>
                    <a:srgbClr val="002060"/>
                  </a:solidFill>
                  <a:latin typeface="Berlin Sans FB Demi" panose="020E0802020502020306" pitchFamily="34" charset="0"/>
                </a:rPr>
                <a:t>University of </a:t>
              </a:r>
              <a:r>
                <a:rPr lang="en-US" sz="1200" dirty="0" err="1">
                  <a:solidFill>
                    <a:srgbClr val="002060"/>
                  </a:solidFill>
                  <a:latin typeface="Berlin Sans FB Demi" panose="020E0802020502020306" pitchFamily="34" charset="0"/>
                </a:rPr>
                <a:t>Basrah</a:t>
              </a:r>
              <a:r>
                <a:rPr lang="en-US" sz="1200" dirty="0">
                  <a:solidFill>
                    <a:srgbClr val="002060"/>
                  </a:solidFill>
                  <a:latin typeface="Berlin Sans FB Demi" panose="020E0802020502020306" pitchFamily="34" charset="0"/>
                </a:rPr>
                <a:t>                Al-</a:t>
              </a:r>
              <a:r>
                <a:rPr lang="en-US" sz="1200" dirty="0" err="1">
                  <a:solidFill>
                    <a:srgbClr val="002060"/>
                  </a:solidFill>
                  <a:latin typeface="Berlin Sans FB Demi" panose="020E0802020502020306" pitchFamily="34" charset="0"/>
                </a:rPr>
                <a:t>zahraa</a:t>
              </a:r>
              <a:r>
                <a:rPr lang="en-US" sz="1200" dirty="0">
                  <a:solidFill>
                    <a:srgbClr val="002060"/>
                  </a:solidFill>
                  <a:latin typeface="Berlin Sans FB Demi" panose="020E0802020502020306" pitchFamily="34" charset="0"/>
                </a:rPr>
                <a:t> </a:t>
              </a:r>
              <a:r>
                <a:rPr lang="en-US" sz="1200" b="1" u="sng" dirty="0">
                  <a:solidFill>
                    <a:srgbClr val="002060"/>
                  </a:solidFill>
                  <a:latin typeface="Berlin Sans FB Demi" panose="020E0802020502020306" pitchFamily="34" charset="0"/>
                </a:rPr>
                <a:t>medical</a:t>
              </a:r>
              <a:r>
                <a:rPr lang="en-US" sz="1200" dirty="0">
                  <a:solidFill>
                    <a:srgbClr val="002060"/>
                  </a:solidFill>
                  <a:latin typeface="Berlin Sans FB Demi" panose="020E0802020502020306" pitchFamily="34" charset="0"/>
                </a:rPr>
                <a:t> college</a:t>
              </a:r>
            </a:p>
          </p:txBody>
        </p:sp>
        <p:pic>
          <p:nvPicPr>
            <p:cNvPr id="8" name="Picture 7"/>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14375" b="93047" l="0" r="100000"/>
                      </a14:imgEffect>
                    </a14:imgLayer>
                  </a14:imgProps>
                </a:ext>
                <a:ext uri="{28A0092B-C50C-407E-A947-70E740481C1C}">
                  <a14:useLocalDpi xmlns:a14="http://schemas.microsoft.com/office/drawing/2010/main" val="0"/>
                </a:ext>
              </a:extLst>
            </a:blip>
            <a:srcRect t="13863" b="16439"/>
            <a:stretch/>
          </p:blipFill>
          <p:spPr>
            <a:xfrm>
              <a:off x="4114800" y="1"/>
              <a:ext cx="761999" cy="685800"/>
            </a:xfrm>
            <a:prstGeom prst="rect">
              <a:avLst/>
            </a:prstGeom>
          </p:spPr>
        </p:pic>
      </p:grpSp>
      <p:sp>
        <p:nvSpPr>
          <p:cNvPr id="9" name="عنوان 1">
            <a:extLst>
              <a:ext uri="{FF2B5EF4-FFF2-40B4-BE49-F238E27FC236}">
                <a16:creationId xmlns:a16="http://schemas.microsoft.com/office/drawing/2014/main" id="{B83DE116-7293-F743-BA0C-CCA924DA3DC0}"/>
              </a:ext>
            </a:extLst>
          </p:cNvPr>
          <p:cNvSpPr>
            <a:spLocks noGrp="1"/>
          </p:cNvSpPr>
          <p:nvPr>
            <p:ph type="title"/>
          </p:nvPr>
        </p:nvSpPr>
        <p:spPr>
          <a:xfrm>
            <a:off x="1295400" y="871186"/>
            <a:ext cx="5715000" cy="652814"/>
          </a:xfrm>
          <a:solidFill>
            <a:schemeClr val="accent1">
              <a:lumMod val="40000"/>
              <a:lumOff val="60000"/>
            </a:schemeClr>
          </a:solidFill>
          <a:ln>
            <a:solidFill>
              <a:srgbClr val="002060"/>
            </a:solidFill>
          </a:ln>
        </p:spPr>
        <p:txBody>
          <a:bodyPr>
            <a:noAutofit/>
          </a:bodyPr>
          <a:lstStyle/>
          <a:p>
            <a:pPr marL="457200" indent="-457200"/>
            <a:r>
              <a:rPr lang="en-GB" sz="3200" b="1" dirty="0"/>
              <a:t>Control of Gastric Emptying</a:t>
            </a:r>
            <a:endParaRPr lang="en-US" sz="3200" b="1" dirty="0">
              <a:solidFill>
                <a:srgbClr val="FF0000"/>
              </a:solidFill>
            </a:endParaRPr>
          </a:p>
        </p:txBody>
      </p:sp>
      <p:sp>
        <p:nvSpPr>
          <p:cNvPr id="11" name="عنصر نائب للمحتوى 2">
            <a:extLst>
              <a:ext uri="{FF2B5EF4-FFF2-40B4-BE49-F238E27FC236}">
                <a16:creationId xmlns:a16="http://schemas.microsoft.com/office/drawing/2014/main" id="{3769A481-19E1-434B-A4EF-DC8C7FA7EC26}"/>
              </a:ext>
            </a:extLst>
          </p:cNvPr>
          <p:cNvSpPr>
            <a:spLocks noGrp="1"/>
          </p:cNvSpPr>
          <p:nvPr>
            <p:ph idx="1"/>
          </p:nvPr>
        </p:nvSpPr>
        <p:spPr>
          <a:xfrm>
            <a:off x="457200" y="1600200"/>
            <a:ext cx="8229600" cy="4876800"/>
          </a:xfrm>
          <a:ln>
            <a:solidFill>
              <a:srgbClr val="002060"/>
            </a:solidFill>
          </a:ln>
        </p:spPr>
        <p:txBody>
          <a:bodyPr>
            <a:normAutofit/>
          </a:bodyPr>
          <a:lstStyle/>
          <a:p>
            <a:pPr marL="0" indent="0" algn="l" rtl="0">
              <a:buNone/>
            </a:pPr>
            <a:r>
              <a:rPr lang="en-US" sz="2400" dirty="0"/>
              <a:t>   </a:t>
            </a:r>
            <a:r>
              <a:rPr lang="en-GB" sz="2400" b="1" dirty="0"/>
              <a:t>Gastric Emptying Controlled by:</a:t>
            </a:r>
          </a:p>
          <a:p>
            <a:pPr marL="0" indent="0" algn="l" rtl="0">
              <a:buNone/>
            </a:pPr>
            <a:endParaRPr lang="en-GB" sz="2400" b="1" dirty="0"/>
          </a:p>
          <a:p>
            <a:pPr marL="0" indent="0" algn="l" rtl="0">
              <a:buNone/>
            </a:pPr>
            <a:endParaRPr lang="en-GB" sz="2400" b="1" dirty="0"/>
          </a:p>
          <a:p>
            <a:pPr marL="0" indent="0" algn="l" rtl="0">
              <a:buNone/>
            </a:pPr>
            <a:endParaRPr lang="en-GB" sz="2400" b="1" dirty="0"/>
          </a:p>
          <a:p>
            <a:pPr marL="0" indent="0" algn="l" rtl="0">
              <a:buNone/>
            </a:pPr>
            <a:endParaRPr lang="en-GB" sz="2400" b="1" dirty="0"/>
          </a:p>
          <a:p>
            <a:pPr marL="0" indent="0" algn="l" rtl="0">
              <a:buNone/>
            </a:pPr>
            <a:endParaRPr lang="en-GB" sz="2400" b="1" dirty="0"/>
          </a:p>
          <a:p>
            <a:pPr marL="0" indent="0" algn="l" rtl="0">
              <a:buNone/>
            </a:pPr>
            <a:endParaRPr lang="en-GB" sz="2400" b="1" dirty="0"/>
          </a:p>
          <a:p>
            <a:pPr marL="0" indent="0" algn="l" rtl="0">
              <a:buNone/>
            </a:pPr>
            <a:endParaRPr lang="en-US" sz="2400" dirty="0"/>
          </a:p>
        </p:txBody>
      </p:sp>
      <p:pic>
        <p:nvPicPr>
          <p:cNvPr id="12" name="Picture 11">
            <a:extLst>
              <a:ext uri="{FF2B5EF4-FFF2-40B4-BE49-F238E27FC236}">
                <a16:creationId xmlns:a16="http://schemas.microsoft.com/office/drawing/2014/main" id="{BB3999FA-7117-1147-9762-FBBF2276F42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94370" y="6019800"/>
            <a:ext cx="866560" cy="762000"/>
          </a:xfrm>
          <a:prstGeom prst="rect">
            <a:avLst/>
          </a:prstGeom>
        </p:spPr>
      </p:pic>
      <p:sp>
        <p:nvSpPr>
          <p:cNvPr id="19" name="Rectangle 18">
            <a:extLst>
              <a:ext uri="{FF2B5EF4-FFF2-40B4-BE49-F238E27FC236}">
                <a16:creationId xmlns:a16="http://schemas.microsoft.com/office/drawing/2014/main" id="{4E3EE80C-42BE-DF4C-BDDB-6807EAD7D235}"/>
              </a:ext>
            </a:extLst>
          </p:cNvPr>
          <p:cNvSpPr/>
          <p:nvPr/>
        </p:nvSpPr>
        <p:spPr>
          <a:xfrm>
            <a:off x="7848600" y="871186"/>
            <a:ext cx="914400" cy="652814"/>
          </a:xfrm>
          <a:prstGeom prst="rect">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FF0000"/>
                </a:solidFill>
              </a:rPr>
              <a:t>LO-8</a:t>
            </a:r>
          </a:p>
        </p:txBody>
      </p:sp>
      <p:sp>
        <p:nvSpPr>
          <p:cNvPr id="2" name="Rectangle 1"/>
          <p:cNvSpPr/>
          <p:nvPr/>
        </p:nvSpPr>
        <p:spPr>
          <a:xfrm>
            <a:off x="533400" y="1981200"/>
            <a:ext cx="8305800" cy="4154984"/>
          </a:xfrm>
          <a:prstGeom prst="rect">
            <a:avLst/>
          </a:prstGeom>
        </p:spPr>
        <p:txBody>
          <a:bodyPr wrap="square">
            <a:spAutoFit/>
          </a:bodyPr>
          <a:lstStyle/>
          <a:p>
            <a:pPr marL="285750" indent="-285750">
              <a:buFont typeface="Wingdings" pitchFamily="2" charset="2"/>
              <a:buChar char="q"/>
            </a:pPr>
            <a:endParaRPr lang="en-US" sz="2400" dirty="0">
              <a:solidFill>
                <a:prstClr val="black"/>
              </a:solidFill>
            </a:endParaRPr>
          </a:p>
          <a:p>
            <a:pPr marL="285750" indent="-285750">
              <a:buFont typeface="Wingdings" pitchFamily="2" charset="2"/>
              <a:buChar char="q"/>
            </a:pPr>
            <a:r>
              <a:rPr lang="en-US" sz="2400" dirty="0">
                <a:solidFill>
                  <a:prstClr val="black"/>
                </a:solidFill>
              </a:rPr>
              <a:t>The degree of filling in the stomach</a:t>
            </a:r>
          </a:p>
          <a:p>
            <a:pPr marL="285750" indent="-285750">
              <a:buFont typeface="Wingdings" pitchFamily="2" charset="2"/>
              <a:buChar char="q"/>
            </a:pPr>
            <a:r>
              <a:rPr lang="en-US" sz="2400" dirty="0">
                <a:solidFill>
                  <a:prstClr val="black"/>
                </a:solidFill>
              </a:rPr>
              <a:t> The excitatory effect of </a:t>
            </a:r>
            <a:r>
              <a:rPr lang="en-US" sz="2400" dirty="0">
                <a:solidFill>
                  <a:srgbClr val="FF0000"/>
                </a:solidFill>
              </a:rPr>
              <a:t>gastrin</a:t>
            </a:r>
            <a:r>
              <a:rPr lang="en-US" sz="2400" dirty="0">
                <a:solidFill>
                  <a:prstClr val="black"/>
                </a:solidFill>
              </a:rPr>
              <a:t> on stomach peristalsis. </a:t>
            </a:r>
          </a:p>
          <a:p>
            <a:endParaRPr lang="en-US" sz="2400" dirty="0">
              <a:solidFill>
                <a:srgbClr val="C00000"/>
              </a:solidFill>
            </a:endParaRPr>
          </a:p>
          <a:p>
            <a:endParaRPr lang="en-US" sz="2400" dirty="0">
              <a:solidFill>
                <a:srgbClr val="C00000"/>
              </a:solidFill>
            </a:endParaRPr>
          </a:p>
          <a:p>
            <a:r>
              <a:rPr lang="en-US" sz="2400" dirty="0">
                <a:solidFill>
                  <a:srgbClr val="C00000"/>
                </a:solidFill>
              </a:rPr>
              <a:t>Probably the more important control of stomach emptying resides in</a:t>
            </a:r>
          </a:p>
          <a:p>
            <a:pPr marL="285750" indent="-285750">
              <a:buFont typeface="Wingdings" pitchFamily="2" charset="2"/>
              <a:buChar char="q"/>
            </a:pPr>
            <a:r>
              <a:rPr lang="en-US" sz="2400" b="1" dirty="0">
                <a:solidFill>
                  <a:prstClr val="black"/>
                </a:solidFill>
              </a:rPr>
              <a:t>Inhibitory feedback signals from the duodenum</a:t>
            </a:r>
            <a:r>
              <a:rPr lang="en-US" sz="2400" dirty="0">
                <a:solidFill>
                  <a:prstClr val="black"/>
                </a:solidFill>
              </a:rPr>
              <a:t>, including both:-</a:t>
            </a:r>
          </a:p>
          <a:p>
            <a:r>
              <a:rPr lang="en-US" sz="2400" b="1" dirty="0">
                <a:solidFill>
                  <a:prstClr val="black"/>
                </a:solidFill>
              </a:rPr>
              <a:t>    </a:t>
            </a:r>
            <a:r>
              <a:rPr lang="en-US" sz="2400" b="1" dirty="0">
                <a:solidFill>
                  <a:srgbClr val="C00000"/>
                </a:solidFill>
              </a:rPr>
              <a:t>a. </a:t>
            </a:r>
            <a:r>
              <a:rPr lang="en-US" sz="2400" dirty="0" err="1">
                <a:solidFill>
                  <a:prstClr val="black"/>
                </a:solidFill>
              </a:rPr>
              <a:t>Enterogastric</a:t>
            </a:r>
            <a:r>
              <a:rPr lang="en-US" sz="2400" dirty="0">
                <a:solidFill>
                  <a:prstClr val="black"/>
                </a:solidFill>
              </a:rPr>
              <a:t> inhibitory nervous feedback reflexes </a:t>
            </a:r>
          </a:p>
          <a:p>
            <a:r>
              <a:rPr lang="en-US" sz="2400" dirty="0">
                <a:solidFill>
                  <a:prstClr val="black"/>
                </a:solidFill>
              </a:rPr>
              <a:t>     </a:t>
            </a:r>
            <a:r>
              <a:rPr lang="en-US" sz="2400" b="1" dirty="0">
                <a:solidFill>
                  <a:srgbClr val="C00000"/>
                </a:solidFill>
              </a:rPr>
              <a:t>b. </a:t>
            </a:r>
            <a:r>
              <a:rPr lang="en-US" sz="2400" dirty="0">
                <a:solidFill>
                  <a:prstClr val="black"/>
                </a:solidFill>
              </a:rPr>
              <a:t>Hormonal feedback by CCK. </a:t>
            </a:r>
          </a:p>
        </p:txBody>
      </p:sp>
      <p:sp>
        <p:nvSpPr>
          <p:cNvPr id="3" name="Rectangle 2"/>
          <p:cNvSpPr/>
          <p:nvPr/>
        </p:nvSpPr>
        <p:spPr>
          <a:xfrm>
            <a:off x="838200" y="3200400"/>
            <a:ext cx="7543800" cy="629692"/>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solidFill>
                  <a:srgbClr val="FFFF00"/>
                </a:solidFill>
              </a:rPr>
              <a:t>So the emptying is appropriate for further digestion and absorption </a:t>
            </a:r>
          </a:p>
        </p:txBody>
      </p:sp>
    </p:spTree>
    <p:extLst>
      <p:ext uri="{BB962C8B-B14F-4D97-AF65-F5344CB8AC3E}">
        <p14:creationId xmlns:p14="http://schemas.microsoft.com/office/powerpoint/2010/main" val="2129231366"/>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barn(inVertical)">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barn(inVertical)">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inVertical)">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barn(inVertical)">
                                      <p:cBhvr>
                                        <p:cTn id="22" dur="500"/>
                                        <p:tgtEl>
                                          <p:spTgt spid="2">
                                            <p:txEl>
                                              <p:pRg st="5" end="5"/>
                                            </p:txEl>
                                          </p:spTgt>
                                        </p:tgtEl>
                                      </p:cBhvr>
                                    </p:animEffect>
                                  </p:childTnLst>
                                </p:cTn>
                              </p:par>
                              <p:par>
                                <p:cTn id="23" presetID="42" presetClass="entr" presetSubtype="0" fill="hold" nodeType="with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animEffect transition="in" filter="fade">
                                      <p:cBhvr>
                                        <p:cTn id="25" dur="1000"/>
                                        <p:tgtEl>
                                          <p:spTgt spid="2">
                                            <p:txEl>
                                              <p:pRg st="6" end="6"/>
                                            </p:txEl>
                                          </p:spTgt>
                                        </p:tgtEl>
                                      </p:cBhvr>
                                    </p:animEffect>
                                    <p:anim calcmode="lin" valueType="num">
                                      <p:cBhvr>
                                        <p:cTn id="26"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27" dur="100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2">
                                            <p:txEl>
                                              <p:pRg st="7" end="7"/>
                                            </p:txEl>
                                          </p:spTgt>
                                        </p:tgtEl>
                                        <p:attrNameLst>
                                          <p:attrName>style.visibility</p:attrName>
                                        </p:attrNameLst>
                                      </p:cBhvr>
                                      <p:to>
                                        <p:strVal val="visible"/>
                                      </p:to>
                                    </p:set>
                                    <p:animEffect transition="in" filter="barn(inVertical)">
                                      <p:cBhvr>
                                        <p:cTn id="32" dur="500"/>
                                        <p:tgtEl>
                                          <p:spTgt spid="2">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2">
                                            <p:txEl>
                                              <p:pRg st="8" end="8"/>
                                            </p:txEl>
                                          </p:spTgt>
                                        </p:tgtEl>
                                        <p:attrNameLst>
                                          <p:attrName>style.visibility</p:attrName>
                                        </p:attrNameLst>
                                      </p:cBhvr>
                                      <p:to>
                                        <p:strVal val="visible"/>
                                      </p:to>
                                    </p:set>
                                    <p:animEffect transition="in" filter="barn(inVertical)">
                                      <p:cBhvr>
                                        <p:cTn id="37" dur="5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0"/>
            <a:ext cx="9160930" cy="840669"/>
            <a:chOff x="0" y="1"/>
            <a:chExt cx="9144000" cy="685800"/>
          </a:xfrm>
        </p:grpSpPr>
        <p:sp>
          <p:nvSpPr>
            <p:cNvPr id="5" name="Rectangle 4"/>
            <p:cNvSpPr/>
            <p:nvPr/>
          </p:nvSpPr>
          <p:spPr>
            <a:xfrm>
              <a:off x="0" y="1"/>
              <a:ext cx="9144000" cy="652814"/>
            </a:xfrm>
            <a:prstGeom prst="rect">
              <a:avLst/>
            </a:prstGeom>
            <a:solidFill>
              <a:srgbClr val="00B0F0"/>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6" name="Subtitle 4"/>
            <p:cNvSpPr txBox="1">
              <a:spLocks/>
            </p:cNvSpPr>
            <p:nvPr/>
          </p:nvSpPr>
          <p:spPr>
            <a:xfrm>
              <a:off x="6248400" y="1"/>
              <a:ext cx="2817223" cy="547522"/>
            </a:xfrm>
            <a:prstGeom prst="rect">
              <a:avLst/>
            </a:prstGeom>
          </p:spPr>
          <p:txBody>
            <a:bodyPr>
              <a:no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ctr"/>
              <a:r>
                <a:rPr lang="en-US" sz="1600" kern="0" dirty="0">
                  <a:solidFill>
                    <a:srgbClr val="002060"/>
                  </a:solidFill>
                  <a:latin typeface="Berlin Sans FB Demi" panose="020E0802020502020306" pitchFamily="34" charset="0"/>
                </a:rPr>
                <a:t>Ministry of higher Education                                     and Scientific Research</a:t>
              </a:r>
            </a:p>
          </p:txBody>
        </p:sp>
        <p:sp>
          <p:nvSpPr>
            <p:cNvPr id="7" name="Subtitle 4"/>
            <p:cNvSpPr txBox="1">
              <a:spLocks/>
            </p:cNvSpPr>
            <p:nvPr/>
          </p:nvSpPr>
          <p:spPr>
            <a:xfrm>
              <a:off x="16932" y="76200"/>
              <a:ext cx="3259667" cy="52646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2400" kern="1200" cap="all" spc="200" baseline="0">
                  <a:solidFill>
                    <a:schemeClr val="tx2"/>
                  </a:solidFill>
                  <a:latin typeface="+mj-lt"/>
                  <a:ea typeface="+mn-ea"/>
                  <a:cs typeface="+mn-cs"/>
                </a:defRPr>
              </a:lvl1pPr>
              <a:lvl2pPr marL="4572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9pPr>
            </a:lstStyle>
            <a:p>
              <a:pPr algn="ctr">
                <a:lnSpc>
                  <a:spcPct val="100000"/>
                </a:lnSpc>
              </a:pPr>
              <a:r>
                <a:rPr lang="en-US" sz="1200" dirty="0">
                  <a:solidFill>
                    <a:srgbClr val="002060"/>
                  </a:solidFill>
                  <a:latin typeface="Berlin Sans FB Demi" panose="020E0802020502020306" pitchFamily="34" charset="0"/>
                </a:rPr>
                <a:t>University of </a:t>
              </a:r>
              <a:r>
                <a:rPr lang="en-US" sz="1200" dirty="0" err="1">
                  <a:solidFill>
                    <a:srgbClr val="002060"/>
                  </a:solidFill>
                  <a:latin typeface="Berlin Sans FB Demi" panose="020E0802020502020306" pitchFamily="34" charset="0"/>
                </a:rPr>
                <a:t>Basrah</a:t>
              </a:r>
              <a:r>
                <a:rPr lang="en-US" sz="1200" dirty="0">
                  <a:solidFill>
                    <a:srgbClr val="002060"/>
                  </a:solidFill>
                  <a:latin typeface="Berlin Sans FB Demi" panose="020E0802020502020306" pitchFamily="34" charset="0"/>
                </a:rPr>
                <a:t>                Al-</a:t>
              </a:r>
              <a:r>
                <a:rPr lang="en-US" sz="1200" dirty="0" err="1">
                  <a:solidFill>
                    <a:srgbClr val="002060"/>
                  </a:solidFill>
                  <a:latin typeface="Berlin Sans FB Demi" panose="020E0802020502020306" pitchFamily="34" charset="0"/>
                </a:rPr>
                <a:t>zahraa</a:t>
              </a:r>
              <a:r>
                <a:rPr lang="en-US" sz="1200" dirty="0">
                  <a:solidFill>
                    <a:srgbClr val="002060"/>
                  </a:solidFill>
                  <a:latin typeface="Berlin Sans FB Demi" panose="020E0802020502020306" pitchFamily="34" charset="0"/>
                </a:rPr>
                <a:t> </a:t>
              </a:r>
              <a:r>
                <a:rPr lang="en-US" sz="1200" b="1" u="sng" dirty="0">
                  <a:solidFill>
                    <a:srgbClr val="002060"/>
                  </a:solidFill>
                  <a:latin typeface="Berlin Sans FB Demi" panose="020E0802020502020306" pitchFamily="34" charset="0"/>
                </a:rPr>
                <a:t>medical</a:t>
              </a:r>
              <a:r>
                <a:rPr lang="en-US" sz="1200" dirty="0">
                  <a:solidFill>
                    <a:srgbClr val="002060"/>
                  </a:solidFill>
                  <a:latin typeface="Berlin Sans FB Demi" panose="020E0802020502020306" pitchFamily="34" charset="0"/>
                </a:rPr>
                <a:t> college</a:t>
              </a:r>
            </a:p>
          </p:txBody>
        </p:sp>
        <p:pic>
          <p:nvPicPr>
            <p:cNvPr id="8" name="Picture 7"/>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14375" b="93047" l="0" r="100000"/>
                      </a14:imgEffect>
                    </a14:imgLayer>
                  </a14:imgProps>
                </a:ext>
                <a:ext uri="{28A0092B-C50C-407E-A947-70E740481C1C}">
                  <a14:useLocalDpi xmlns:a14="http://schemas.microsoft.com/office/drawing/2010/main" val="0"/>
                </a:ext>
              </a:extLst>
            </a:blip>
            <a:srcRect t="13863" b="16439"/>
            <a:stretch/>
          </p:blipFill>
          <p:spPr>
            <a:xfrm>
              <a:off x="4114800" y="1"/>
              <a:ext cx="761999" cy="685800"/>
            </a:xfrm>
            <a:prstGeom prst="rect">
              <a:avLst/>
            </a:prstGeom>
          </p:spPr>
        </p:pic>
      </p:grpSp>
      <p:sp>
        <p:nvSpPr>
          <p:cNvPr id="9" name="عنوان 1">
            <a:extLst>
              <a:ext uri="{FF2B5EF4-FFF2-40B4-BE49-F238E27FC236}">
                <a16:creationId xmlns:a16="http://schemas.microsoft.com/office/drawing/2014/main" id="{B83DE116-7293-F743-BA0C-CCA924DA3DC0}"/>
              </a:ext>
            </a:extLst>
          </p:cNvPr>
          <p:cNvSpPr>
            <a:spLocks noGrp="1"/>
          </p:cNvSpPr>
          <p:nvPr>
            <p:ph type="title"/>
          </p:nvPr>
        </p:nvSpPr>
        <p:spPr>
          <a:xfrm>
            <a:off x="1981200" y="914400"/>
            <a:ext cx="5029200" cy="652814"/>
          </a:xfrm>
          <a:solidFill>
            <a:schemeClr val="accent1">
              <a:lumMod val="40000"/>
              <a:lumOff val="60000"/>
            </a:schemeClr>
          </a:solidFill>
          <a:ln>
            <a:solidFill>
              <a:srgbClr val="002060"/>
            </a:solidFill>
          </a:ln>
        </p:spPr>
        <p:txBody>
          <a:bodyPr>
            <a:normAutofit/>
          </a:bodyPr>
          <a:lstStyle/>
          <a:p>
            <a:pPr algn="ctr" defTabSz="914400"/>
            <a:r>
              <a:rPr lang="en-GB" sz="2800" b="1" dirty="0"/>
              <a:t>Control of Gastric Emptying</a:t>
            </a:r>
            <a:endParaRPr lang="ar-IQ" sz="2800" b="1" dirty="0"/>
          </a:p>
        </p:txBody>
      </p:sp>
      <p:sp>
        <p:nvSpPr>
          <p:cNvPr id="11" name="عنصر نائب للمحتوى 2">
            <a:extLst>
              <a:ext uri="{FF2B5EF4-FFF2-40B4-BE49-F238E27FC236}">
                <a16:creationId xmlns:a16="http://schemas.microsoft.com/office/drawing/2014/main" id="{3769A481-19E1-434B-A4EF-DC8C7FA7EC26}"/>
              </a:ext>
            </a:extLst>
          </p:cNvPr>
          <p:cNvSpPr>
            <a:spLocks noGrp="1"/>
          </p:cNvSpPr>
          <p:nvPr>
            <p:ph idx="1"/>
          </p:nvPr>
        </p:nvSpPr>
        <p:spPr>
          <a:xfrm>
            <a:off x="457200" y="1600200"/>
            <a:ext cx="8229600" cy="4876800"/>
          </a:xfrm>
          <a:ln>
            <a:solidFill>
              <a:srgbClr val="002060"/>
            </a:solidFill>
          </a:ln>
        </p:spPr>
        <p:txBody>
          <a:bodyPr>
            <a:normAutofit/>
          </a:bodyPr>
          <a:lstStyle/>
          <a:p>
            <a:pPr marL="0" indent="0" algn="l" rtl="0">
              <a:buNone/>
            </a:pPr>
            <a:r>
              <a:rPr lang="en-US" sz="2400" dirty="0"/>
              <a:t>    </a:t>
            </a:r>
          </a:p>
          <a:p>
            <a:pPr marL="0" indent="0">
              <a:buNone/>
            </a:pPr>
            <a:endParaRPr lang="en-US" sz="2400" dirty="0"/>
          </a:p>
        </p:txBody>
      </p:sp>
      <p:pic>
        <p:nvPicPr>
          <p:cNvPr id="12" name="Picture 11">
            <a:extLst>
              <a:ext uri="{FF2B5EF4-FFF2-40B4-BE49-F238E27FC236}">
                <a16:creationId xmlns:a16="http://schemas.microsoft.com/office/drawing/2014/main" id="{BB3999FA-7117-1147-9762-FBBF2276F42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94370" y="6019800"/>
            <a:ext cx="866560" cy="762000"/>
          </a:xfrm>
          <a:prstGeom prst="rect">
            <a:avLst/>
          </a:prstGeom>
        </p:spPr>
      </p:pic>
      <p:sp>
        <p:nvSpPr>
          <p:cNvPr id="19" name="Rectangle 18">
            <a:extLst>
              <a:ext uri="{FF2B5EF4-FFF2-40B4-BE49-F238E27FC236}">
                <a16:creationId xmlns:a16="http://schemas.microsoft.com/office/drawing/2014/main" id="{4E3EE80C-42BE-DF4C-BDDB-6807EAD7D235}"/>
              </a:ext>
            </a:extLst>
          </p:cNvPr>
          <p:cNvSpPr/>
          <p:nvPr/>
        </p:nvSpPr>
        <p:spPr>
          <a:xfrm>
            <a:off x="7848600" y="871186"/>
            <a:ext cx="914400" cy="652814"/>
          </a:xfrm>
          <a:prstGeom prst="rect">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0000"/>
                </a:solidFill>
              </a:rPr>
              <a:t>LO-8</a:t>
            </a:r>
          </a:p>
        </p:txBody>
      </p:sp>
      <p:sp>
        <p:nvSpPr>
          <p:cNvPr id="2" name="Rectangle 1"/>
          <p:cNvSpPr/>
          <p:nvPr/>
        </p:nvSpPr>
        <p:spPr>
          <a:xfrm>
            <a:off x="838200" y="1720840"/>
            <a:ext cx="7772400" cy="3539430"/>
          </a:xfrm>
          <a:prstGeom prst="rect">
            <a:avLst/>
          </a:prstGeom>
        </p:spPr>
        <p:txBody>
          <a:bodyPr wrap="square">
            <a:spAutoFit/>
          </a:bodyPr>
          <a:lstStyle/>
          <a:p>
            <a:r>
              <a:rPr lang="en-US" sz="2800" dirty="0">
                <a:solidFill>
                  <a:prstClr val="black"/>
                </a:solidFill>
              </a:rPr>
              <a:t>These feedback inhibitory mechanisms work together to </a:t>
            </a:r>
            <a:r>
              <a:rPr lang="en-US" sz="2800" dirty="0">
                <a:solidFill>
                  <a:srgbClr val="C00000"/>
                </a:solidFill>
              </a:rPr>
              <a:t>slow </a:t>
            </a:r>
            <a:r>
              <a:rPr lang="en-US" sz="2800" dirty="0">
                <a:solidFill>
                  <a:prstClr val="black"/>
                </a:solidFill>
              </a:rPr>
              <a:t>the rate of emptying when: </a:t>
            </a:r>
          </a:p>
          <a:p>
            <a:pPr marL="457200" indent="-457200">
              <a:buClr>
                <a:srgbClr val="C00000"/>
              </a:buClr>
              <a:buFont typeface="Wingdings" pitchFamily="2" charset="2"/>
              <a:buChar char="Ø"/>
            </a:pPr>
            <a:r>
              <a:rPr lang="en-US" sz="2800" dirty="0">
                <a:solidFill>
                  <a:prstClr val="black"/>
                </a:solidFill>
              </a:rPr>
              <a:t>Too much </a:t>
            </a:r>
            <a:r>
              <a:rPr lang="en-US" sz="2800" dirty="0" err="1">
                <a:solidFill>
                  <a:prstClr val="black"/>
                </a:solidFill>
              </a:rPr>
              <a:t>chyme</a:t>
            </a:r>
            <a:r>
              <a:rPr lang="en-US" sz="2800" dirty="0">
                <a:solidFill>
                  <a:prstClr val="black"/>
                </a:solidFill>
              </a:rPr>
              <a:t> is already in the small intestine </a:t>
            </a:r>
          </a:p>
          <a:p>
            <a:pPr marL="457200" indent="-457200">
              <a:buClr>
                <a:srgbClr val="C00000"/>
              </a:buClr>
              <a:buFont typeface="Wingdings" pitchFamily="2" charset="2"/>
              <a:buChar char="Ø"/>
            </a:pPr>
            <a:r>
              <a:rPr lang="en-US" sz="2800" dirty="0">
                <a:solidFill>
                  <a:prstClr val="black"/>
                </a:solidFill>
              </a:rPr>
              <a:t>The </a:t>
            </a:r>
            <a:r>
              <a:rPr lang="en-US" sz="2800" dirty="0" err="1">
                <a:solidFill>
                  <a:prstClr val="black"/>
                </a:solidFill>
              </a:rPr>
              <a:t>chyme</a:t>
            </a:r>
            <a:r>
              <a:rPr lang="en-US" sz="2800" dirty="0">
                <a:solidFill>
                  <a:prstClr val="black"/>
                </a:solidFill>
              </a:rPr>
              <a:t> is excessively acidic</a:t>
            </a:r>
          </a:p>
          <a:p>
            <a:pPr marL="457200" indent="-457200">
              <a:buClr>
                <a:srgbClr val="C00000"/>
              </a:buClr>
              <a:buFont typeface="Wingdings" pitchFamily="2" charset="2"/>
              <a:buChar char="Ø"/>
            </a:pPr>
            <a:r>
              <a:rPr lang="en-US" sz="2800" dirty="0">
                <a:solidFill>
                  <a:prstClr val="black"/>
                </a:solidFill>
              </a:rPr>
              <a:t>The </a:t>
            </a:r>
            <a:r>
              <a:rPr lang="en-US" sz="2800" dirty="0" err="1">
                <a:solidFill>
                  <a:prstClr val="black"/>
                </a:solidFill>
              </a:rPr>
              <a:t>chyme</a:t>
            </a:r>
            <a:r>
              <a:rPr lang="en-US" sz="2800" dirty="0">
                <a:solidFill>
                  <a:prstClr val="black"/>
                </a:solidFill>
              </a:rPr>
              <a:t> contains too much unprocessed protein or fat</a:t>
            </a:r>
          </a:p>
          <a:p>
            <a:pPr marL="457200" indent="-457200">
              <a:buClr>
                <a:srgbClr val="C00000"/>
              </a:buClr>
              <a:buFont typeface="Wingdings" pitchFamily="2" charset="2"/>
              <a:buChar char="Ø"/>
            </a:pPr>
            <a:r>
              <a:rPr lang="en-US" sz="2800" dirty="0">
                <a:solidFill>
                  <a:prstClr val="black"/>
                </a:solidFill>
              </a:rPr>
              <a:t>The </a:t>
            </a:r>
            <a:r>
              <a:rPr lang="en-US" sz="2800" dirty="0" err="1">
                <a:solidFill>
                  <a:prstClr val="black"/>
                </a:solidFill>
              </a:rPr>
              <a:t>chyme</a:t>
            </a:r>
            <a:r>
              <a:rPr lang="en-US" sz="2800" dirty="0">
                <a:solidFill>
                  <a:prstClr val="black"/>
                </a:solidFill>
              </a:rPr>
              <a:t> is  hypotonic or hypertonic</a:t>
            </a:r>
          </a:p>
          <a:p>
            <a:pPr marL="457200" indent="-457200">
              <a:buClr>
                <a:srgbClr val="C00000"/>
              </a:buClr>
              <a:buFont typeface="Wingdings" pitchFamily="2" charset="2"/>
              <a:buChar char="Ø"/>
            </a:pPr>
            <a:r>
              <a:rPr lang="en-US" sz="2800" dirty="0">
                <a:solidFill>
                  <a:prstClr val="black"/>
                </a:solidFill>
              </a:rPr>
              <a:t>The </a:t>
            </a:r>
            <a:r>
              <a:rPr lang="en-US" sz="2800" dirty="0" err="1">
                <a:solidFill>
                  <a:prstClr val="black"/>
                </a:solidFill>
              </a:rPr>
              <a:t>chyme</a:t>
            </a:r>
            <a:r>
              <a:rPr lang="en-US" sz="2800" dirty="0">
                <a:solidFill>
                  <a:prstClr val="black"/>
                </a:solidFill>
              </a:rPr>
              <a:t> is  irritant. </a:t>
            </a:r>
          </a:p>
        </p:txBody>
      </p:sp>
      <p:sp>
        <p:nvSpPr>
          <p:cNvPr id="3" name="Rectangle 2"/>
          <p:cNvSpPr/>
          <p:nvPr/>
        </p:nvSpPr>
        <p:spPr>
          <a:xfrm>
            <a:off x="762000" y="5257800"/>
            <a:ext cx="7543800" cy="1219200"/>
          </a:xfrm>
          <a:prstGeom prst="rect">
            <a:avLst/>
          </a:prstGeom>
        </p:spPr>
        <p:style>
          <a:lnRef idx="2">
            <a:schemeClr val="accent1">
              <a:shade val="50000"/>
            </a:schemeClr>
          </a:lnRef>
          <a:fillRef idx="1002">
            <a:schemeClr val="dk1"/>
          </a:fillRef>
          <a:effectRef idx="0">
            <a:schemeClr val="accent1"/>
          </a:effectRef>
          <a:fontRef idx="minor">
            <a:schemeClr val="lt1"/>
          </a:fontRef>
        </p:style>
        <p:txBody>
          <a:bodyPr rtlCol="0" anchor="ctr"/>
          <a:lstStyle/>
          <a:p>
            <a:r>
              <a:rPr lang="en-US" sz="2400" b="1" dirty="0">
                <a:solidFill>
                  <a:schemeClr val="bg1"/>
                </a:solidFill>
              </a:rPr>
              <a:t>In this way, the rate of stomach emptying is limited to the amount of </a:t>
            </a:r>
            <a:r>
              <a:rPr lang="en-US" sz="2400" b="1" dirty="0" err="1">
                <a:solidFill>
                  <a:schemeClr val="bg1"/>
                </a:solidFill>
              </a:rPr>
              <a:t>chyme</a:t>
            </a:r>
            <a:r>
              <a:rPr lang="en-US" sz="2400" b="1" dirty="0">
                <a:solidFill>
                  <a:schemeClr val="bg1"/>
                </a:solidFill>
              </a:rPr>
              <a:t> that the small intestine can process.</a:t>
            </a:r>
          </a:p>
        </p:txBody>
      </p:sp>
    </p:spTree>
    <p:extLst>
      <p:ext uri="{BB962C8B-B14F-4D97-AF65-F5344CB8AC3E}">
        <p14:creationId xmlns:p14="http://schemas.microsoft.com/office/powerpoint/2010/main" val="1856478776"/>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circle(in)">
                                      <p:cBhvr>
                                        <p:cTn id="7" dur="2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circle(in)">
                                      <p:cBhvr>
                                        <p:cTn id="12" dur="20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circle(in)">
                                      <p:cBhvr>
                                        <p:cTn id="17" dur="20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circle(in)">
                                      <p:cBhvr>
                                        <p:cTn id="22" dur="20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circle(in)">
                                      <p:cBhvr>
                                        <p:cTn id="27" dur="20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circle(in)">
                                      <p:cBhvr>
                                        <p:cTn id="32" dur="2000"/>
                                        <p:tgtEl>
                                          <p:spTgt spid="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1" presetClass="entr" presetSubtype="1" fill="hold" grpId="0" nodeType="clickEffect">
                                  <p:stCondLst>
                                    <p:cond delay="0"/>
                                  </p:stCondLst>
                                  <p:childTnLst>
                                    <p:set>
                                      <p:cBhvr>
                                        <p:cTn id="36" dur="1" fill="hold">
                                          <p:stCondLst>
                                            <p:cond delay="0"/>
                                          </p:stCondLst>
                                        </p:cTn>
                                        <p:tgtEl>
                                          <p:spTgt spid="3"/>
                                        </p:tgtEl>
                                        <p:attrNameLst>
                                          <p:attrName>style.visibility</p:attrName>
                                        </p:attrNameLst>
                                      </p:cBhvr>
                                      <p:to>
                                        <p:strVal val="visible"/>
                                      </p:to>
                                    </p:set>
                                    <p:animEffect transition="in" filter="wheel(1)">
                                      <p:cBhvr>
                                        <p:cTn id="3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0" y="1"/>
            <a:ext cx="9144000" cy="685800"/>
            <a:chOff x="0" y="1"/>
            <a:chExt cx="9144000" cy="685800"/>
          </a:xfrm>
        </p:grpSpPr>
        <p:sp>
          <p:nvSpPr>
            <p:cNvPr id="8" name="Rectangle 7"/>
            <p:cNvSpPr/>
            <p:nvPr/>
          </p:nvSpPr>
          <p:spPr>
            <a:xfrm>
              <a:off x="0" y="1"/>
              <a:ext cx="9144000" cy="652814"/>
            </a:xfrm>
            <a:prstGeom prst="rect">
              <a:avLst/>
            </a:prstGeom>
            <a:solidFill>
              <a:srgbClr val="00B0F0"/>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9" name="Subtitle 4"/>
            <p:cNvSpPr txBox="1">
              <a:spLocks/>
            </p:cNvSpPr>
            <p:nvPr/>
          </p:nvSpPr>
          <p:spPr>
            <a:xfrm>
              <a:off x="6248400" y="1"/>
              <a:ext cx="2817223" cy="547522"/>
            </a:xfrm>
            <a:prstGeom prst="rect">
              <a:avLst/>
            </a:prstGeom>
          </p:spPr>
          <p:txBody>
            <a:bodyPr>
              <a:no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ctr"/>
              <a:r>
                <a:rPr lang="en-US" sz="1600" kern="0" dirty="0">
                  <a:solidFill>
                    <a:srgbClr val="002060"/>
                  </a:solidFill>
                  <a:latin typeface="Berlin Sans FB Demi" panose="020E0802020502020306" pitchFamily="34" charset="0"/>
                </a:rPr>
                <a:t>Ministry of higher Education                                     and </a:t>
              </a:r>
              <a:r>
                <a:rPr lang="en-US" sz="1600" kern="0">
                  <a:solidFill>
                    <a:srgbClr val="002060"/>
                  </a:solidFill>
                  <a:latin typeface="Berlin Sans FB Demi" panose="020E0802020502020306" pitchFamily="34" charset="0"/>
                </a:rPr>
                <a:t>Scientific Research</a:t>
              </a:r>
              <a:endParaRPr lang="en-US" sz="1600" kern="0" dirty="0">
                <a:solidFill>
                  <a:srgbClr val="002060"/>
                </a:solidFill>
                <a:latin typeface="Berlin Sans FB Demi" panose="020E0802020502020306" pitchFamily="34" charset="0"/>
              </a:endParaRPr>
            </a:p>
          </p:txBody>
        </p:sp>
        <p:sp>
          <p:nvSpPr>
            <p:cNvPr id="10" name="Subtitle 4"/>
            <p:cNvSpPr txBox="1">
              <a:spLocks/>
            </p:cNvSpPr>
            <p:nvPr/>
          </p:nvSpPr>
          <p:spPr>
            <a:xfrm>
              <a:off x="16932" y="76200"/>
              <a:ext cx="3259667" cy="52646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2400" kern="1200" cap="all" spc="200" baseline="0">
                  <a:solidFill>
                    <a:schemeClr val="tx2"/>
                  </a:solidFill>
                  <a:latin typeface="+mj-lt"/>
                  <a:ea typeface="+mn-ea"/>
                  <a:cs typeface="+mn-cs"/>
                </a:defRPr>
              </a:lvl1pPr>
              <a:lvl2pPr marL="4572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9pPr>
            </a:lstStyle>
            <a:p>
              <a:pPr algn="ctr">
                <a:lnSpc>
                  <a:spcPct val="100000"/>
                </a:lnSpc>
              </a:pPr>
              <a:r>
                <a:rPr lang="en-US" sz="1200" dirty="0">
                  <a:solidFill>
                    <a:srgbClr val="002060"/>
                  </a:solidFill>
                  <a:latin typeface="Berlin Sans FB Demi" panose="020E0802020502020306" pitchFamily="34" charset="0"/>
                </a:rPr>
                <a:t>University of </a:t>
              </a:r>
              <a:r>
                <a:rPr lang="en-US" sz="1200" dirty="0" err="1">
                  <a:solidFill>
                    <a:srgbClr val="002060"/>
                  </a:solidFill>
                  <a:latin typeface="Berlin Sans FB Demi" panose="020E0802020502020306" pitchFamily="34" charset="0"/>
                </a:rPr>
                <a:t>Basrah</a:t>
              </a:r>
              <a:r>
                <a:rPr lang="en-US" sz="1200" dirty="0">
                  <a:solidFill>
                    <a:srgbClr val="002060"/>
                  </a:solidFill>
                  <a:latin typeface="Berlin Sans FB Demi" panose="020E0802020502020306" pitchFamily="34" charset="0"/>
                </a:rPr>
                <a:t>                Al-</a:t>
              </a:r>
              <a:r>
                <a:rPr lang="en-US" sz="1200" dirty="0" err="1">
                  <a:solidFill>
                    <a:srgbClr val="002060"/>
                  </a:solidFill>
                  <a:latin typeface="Berlin Sans FB Demi" panose="020E0802020502020306" pitchFamily="34" charset="0"/>
                </a:rPr>
                <a:t>zahraa</a:t>
              </a:r>
              <a:r>
                <a:rPr lang="en-US" sz="1200" dirty="0">
                  <a:solidFill>
                    <a:srgbClr val="002060"/>
                  </a:solidFill>
                  <a:latin typeface="Berlin Sans FB Demi" panose="020E0802020502020306" pitchFamily="34" charset="0"/>
                </a:rPr>
                <a:t> medical college</a:t>
              </a:r>
            </a:p>
          </p:txBody>
        </p:sp>
        <p:pic>
          <p:nvPicPr>
            <p:cNvPr id="11" name="Picture 10"/>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14375" b="93047" l="0" r="100000"/>
                      </a14:imgEffect>
                    </a14:imgLayer>
                  </a14:imgProps>
                </a:ext>
                <a:ext uri="{28A0092B-C50C-407E-A947-70E740481C1C}">
                  <a14:useLocalDpi xmlns:a14="http://schemas.microsoft.com/office/drawing/2010/main" val="0"/>
                </a:ext>
              </a:extLst>
            </a:blip>
            <a:srcRect t="13863" b="16439"/>
            <a:stretch/>
          </p:blipFill>
          <p:spPr>
            <a:xfrm>
              <a:off x="4114800" y="1"/>
              <a:ext cx="761999" cy="685800"/>
            </a:xfrm>
            <a:prstGeom prst="rect">
              <a:avLst/>
            </a:prstGeom>
          </p:spPr>
        </p:pic>
      </p:grpSp>
      <p:pic>
        <p:nvPicPr>
          <p:cNvPr id="13" name="Picture 12">
            <a:extLst>
              <a:ext uri="{FF2B5EF4-FFF2-40B4-BE49-F238E27FC236}">
                <a16:creationId xmlns:a16="http://schemas.microsoft.com/office/drawing/2014/main" id="{346C599E-AA0D-084B-883D-8DB8431AFBC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94370" y="6019800"/>
            <a:ext cx="866560" cy="762000"/>
          </a:xfrm>
          <a:prstGeom prst="rect">
            <a:avLst/>
          </a:prstGeom>
        </p:spPr>
      </p:pic>
      <p:sp>
        <p:nvSpPr>
          <p:cNvPr id="2" name="Title 1"/>
          <p:cNvSpPr>
            <a:spLocks noGrp="1"/>
          </p:cNvSpPr>
          <p:nvPr>
            <p:ph type="title"/>
          </p:nvPr>
        </p:nvSpPr>
        <p:spPr/>
        <p:txBody>
          <a:bodyPr/>
          <a:lstStyle/>
          <a:p>
            <a:endParaRPr lang="en-US"/>
          </a:p>
        </p:txBody>
      </p:sp>
      <p:pic>
        <p:nvPicPr>
          <p:cNvPr id="1026"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26876" t="27445" r="12062" b="39000"/>
          <a:stretch/>
        </p:blipFill>
        <p:spPr bwMode="auto">
          <a:xfrm>
            <a:off x="533400" y="1905000"/>
            <a:ext cx="8628011"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14322663"/>
      </p:ext>
    </p:extLst>
  </p:cSld>
  <p:clrMapOvr>
    <a:masterClrMapping/>
  </p:clrMapOvr>
  <p:transition spd="slow">
    <p:randomBar dir="ver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0" y="0"/>
            <a:ext cx="9144000" cy="990599"/>
            <a:chOff x="0" y="1"/>
            <a:chExt cx="9144000" cy="685800"/>
          </a:xfrm>
        </p:grpSpPr>
        <p:sp>
          <p:nvSpPr>
            <p:cNvPr id="8" name="Rectangle 7"/>
            <p:cNvSpPr/>
            <p:nvPr/>
          </p:nvSpPr>
          <p:spPr>
            <a:xfrm>
              <a:off x="0" y="1"/>
              <a:ext cx="9144000" cy="652814"/>
            </a:xfrm>
            <a:prstGeom prst="rect">
              <a:avLst/>
            </a:prstGeom>
            <a:solidFill>
              <a:srgbClr val="00B0F0"/>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9" name="Subtitle 4"/>
            <p:cNvSpPr txBox="1">
              <a:spLocks/>
            </p:cNvSpPr>
            <p:nvPr/>
          </p:nvSpPr>
          <p:spPr>
            <a:xfrm>
              <a:off x="6248400" y="1"/>
              <a:ext cx="2817223" cy="547522"/>
            </a:xfrm>
            <a:prstGeom prst="rect">
              <a:avLst/>
            </a:prstGeom>
          </p:spPr>
          <p:txBody>
            <a:bodyPr>
              <a:no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ctr"/>
              <a:r>
                <a:rPr lang="en-US" sz="1600" kern="0" dirty="0">
                  <a:solidFill>
                    <a:srgbClr val="002060"/>
                  </a:solidFill>
                  <a:latin typeface="Berlin Sans FB Demi" panose="020E0802020502020306" pitchFamily="34" charset="0"/>
                </a:rPr>
                <a:t>Ministry of higher Education                                     and </a:t>
              </a:r>
              <a:r>
                <a:rPr lang="en-US" sz="1600" kern="0">
                  <a:solidFill>
                    <a:srgbClr val="002060"/>
                  </a:solidFill>
                  <a:latin typeface="Berlin Sans FB Demi" panose="020E0802020502020306" pitchFamily="34" charset="0"/>
                </a:rPr>
                <a:t>Scientific Research</a:t>
              </a:r>
              <a:endParaRPr lang="en-US" sz="1600" kern="0" dirty="0">
                <a:solidFill>
                  <a:srgbClr val="002060"/>
                </a:solidFill>
                <a:latin typeface="Berlin Sans FB Demi" panose="020E0802020502020306" pitchFamily="34" charset="0"/>
              </a:endParaRPr>
            </a:p>
          </p:txBody>
        </p:sp>
        <p:sp>
          <p:nvSpPr>
            <p:cNvPr id="10" name="Subtitle 4"/>
            <p:cNvSpPr txBox="1">
              <a:spLocks/>
            </p:cNvSpPr>
            <p:nvPr/>
          </p:nvSpPr>
          <p:spPr>
            <a:xfrm>
              <a:off x="16932" y="76200"/>
              <a:ext cx="3259667" cy="52646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2400" kern="1200" cap="all" spc="200" baseline="0">
                  <a:solidFill>
                    <a:schemeClr val="tx2"/>
                  </a:solidFill>
                  <a:latin typeface="+mj-lt"/>
                  <a:ea typeface="+mn-ea"/>
                  <a:cs typeface="+mn-cs"/>
                </a:defRPr>
              </a:lvl1pPr>
              <a:lvl2pPr marL="4572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9pPr>
            </a:lstStyle>
            <a:p>
              <a:pPr algn="ctr">
                <a:lnSpc>
                  <a:spcPct val="100000"/>
                </a:lnSpc>
              </a:pPr>
              <a:r>
                <a:rPr lang="en-US" sz="1200" dirty="0">
                  <a:solidFill>
                    <a:srgbClr val="002060"/>
                  </a:solidFill>
                  <a:latin typeface="Berlin Sans FB Demi" panose="020E0802020502020306" pitchFamily="34" charset="0"/>
                </a:rPr>
                <a:t>University of </a:t>
              </a:r>
              <a:r>
                <a:rPr lang="en-US" sz="1200" dirty="0" err="1">
                  <a:solidFill>
                    <a:srgbClr val="002060"/>
                  </a:solidFill>
                  <a:latin typeface="Berlin Sans FB Demi" panose="020E0802020502020306" pitchFamily="34" charset="0"/>
                </a:rPr>
                <a:t>Basrah</a:t>
              </a:r>
              <a:r>
                <a:rPr lang="en-US" sz="1200" dirty="0">
                  <a:solidFill>
                    <a:srgbClr val="002060"/>
                  </a:solidFill>
                  <a:latin typeface="Berlin Sans FB Demi" panose="020E0802020502020306" pitchFamily="34" charset="0"/>
                </a:rPr>
                <a:t>                Al-</a:t>
              </a:r>
              <a:r>
                <a:rPr lang="en-US" sz="1200" dirty="0" err="1">
                  <a:solidFill>
                    <a:srgbClr val="002060"/>
                  </a:solidFill>
                  <a:latin typeface="Berlin Sans FB Demi" panose="020E0802020502020306" pitchFamily="34" charset="0"/>
                </a:rPr>
                <a:t>zahraa</a:t>
              </a:r>
              <a:r>
                <a:rPr lang="en-US" sz="1200" dirty="0">
                  <a:solidFill>
                    <a:srgbClr val="002060"/>
                  </a:solidFill>
                  <a:latin typeface="Berlin Sans FB Demi" panose="020E0802020502020306" pitchFamily="34" charset="0"/>
                </a:rPr>
                <a:t> medical college</a:t>
              </a:r>
            </a:p>
          </p:txBody>
        </p:sp>
        <p:pic>
          <p:nvPicPr>
            <p:cNvPr id="11" name="Picture 10"/>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14375" b="93047" l="0" r="100000"/>
                      </a14:imgEffect>
                    </a14:imgLayer>
                  </a14:imgProps>
                </a:ext>
                <a:ext uri="{28A0092B-C50C-407E-A947-70E740481C1C}">
                  <a14:useLocalDpi xmlns:a14="http://schemas.microsoft.com/office/drawing/2010/main" val="0"/>
                </a:ext>
              </a:extLst>
            </a:blip>
            <a:srcRect t="13863" b="16439"/>
            <a:stretch/>
          </p:blipFill>
          <p:spPr>
            <a:xfrm>
              <a:off x="4114800" y="1"/>
              <a:ext cx="761999" cy="685800"/>
            </a:xfrm>
            <a:prstGeom prst="rect">
              <a:avLst/>
            </a:prstGeom>
          </p:spPr>
        </p:pic>
      </p:grpSp>
      <p:pic>
        <p:nvPicPr>
          <p:cNvPr id="13" name="Picture 12">
            <a:extLst>
              <a:ext uri="{FF2B5EF4-FFF2-40B4-BE49-F238E27FC236}">
                <a16:creationId xmlns:a16="http://schemas.microsoft.com/office/drawing/2014/main" id="{346C599E-AA0D-084B-883D-8DB8431AFBC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94370" y="6019800"/>
            <a:ext cx="866560" cy="762000"/>
          </a:xfrm>
          <a:prstGeom prst="rect">
            <a:avLst/>
          </a:prstGeom>
        </p:spPr>
      </p:pic>
      <p:pic>
        <p:nvPicPr>
          <p:cNvPr id="12" name="Content Placeholder 5"/>
          <p:cNvPicPr>
            <a:picLocks noGrp="1" noChangeAspect="1"/>
          </p:cNvPicPr>
          <p:nvPr/>
        </p:nvPicPr>
        <p:blipFill>
          <a:blip r:embed="rId5">
            <a:extLst>
              <a:ext uri="{BEBA8EAE-BF5A-486C-A8C5-ECC9F3942E4B}">
                <a14:imgProps xmlns:a14="http://schemas.microsoft.com/office/drawing/2010/main">
                  <a14:imgLayer r:embed="rId6">
                    <a14:imgEffect>
                      <a14:sharpenSoften amount="50000"/>
                    </a14:imgEffect>
                    <a14:imgEffect>
                      <a14:saturation sat="400000"/>
                    </a14:imgEffect>
                  </a14:imgLayer>
                </a14:imgProps>
              </a:ext>
              <a:ext uri="{28A0092B-C50C-407E-A947-70E740481C1C}">
                <a14:useLocalDpi xmlns:a14="http://schemas.microsoft.com/office/drawing/2010/main" val="0"/>
              </a:ext>
            </a:extLst>
          </a:blip>
          <a:stretch>
            <a:fillRect/>
          </a:stretch>
        </p:blipFill>
        <p:spPr>
          <a:xfrm>
            <a:off x="1219201" y="1235472"/>
            <a:ext cx="6705599" cy="4387056"/>
          </a:xfrm>
          <a:prstGeom prst="rect">
            <a:avLst/>
          </a:prstGeom>
        </p:spPr>
      </p:pic>
      <p:sp>
        <p:nvSpPr>
          <p:cNvPr id="2" name="Title 1"/>
          <p:cNvSpPr>
            <a:spLocks noGrp="1"/>
          </p:cNvSpPr>
          <p:nvPr>
            <p:ph type="title"/>
          </p:nvPr>
        </p:nvSpPr>
        <p:spPr/>
        <p:txBody>
          <a:bodyPr/>
          <a:lstStyle/>
          <a:p>
            <a:endParaRPr lang="en-US"/>
          </a:p>
        </p:txBody>
      </p:sp>
    </p:spTree>
    <p:extLst>
      <p:ext uri="{BB962C8B-B14F-4D97-AF65-F5344CB8AC3E}">
        <p14:creationId xmlns:p14="http://schemas.microsoft.com/office/powerpoint/2010/main" val="4133054190"/>
      </p:ext>
    </p:extLst>
  </p:cSld>
  <p:clrMapOvr>
    <a:masterClrMapping/>
  </p:clrMapOvr>
  <p:transition spd="slow">
    <p:randomBar dir="ver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6933" y="838200"/>
            <a:ext cx="9048690" cy="6555641"/>
          </a:xfrm>
          <a:prstGeom prst="rect">
            <a:avLst/>
          </a:prstGeom>
          <a:noFill/>
        </p:spPr>
        <p:txBody>
          <a:bodyPr wrap="square" rtlCol="0">
            <a:spAutoFit/>
          </a:bodyPr>
          <a:lstStyle/>
          <a:p>
            <a:r>
              <a:rPr lang="en-US" sz="2800" b="1" dirty="0"/>
              <a:t>Learning Objectives  </a:t>
            </a:r>
            <a:r>
              <a:rPr lang="en-US" sz="2800" b="1" i="1" dirty="0"/>
              <a:t> </a:t>
            </a:r>
          </a:p>
          <a:p>
            <a:pPr marL="457200" lvl="0" indent="-457200">
              <a:buFont typeface="Wingdings" pitchFamily="2" charset="2"/>
              <a:buChar char="q"/>
            </a:pPr>
            <a:r>
              <a:rPr lang="en-GB" sz="2800" dirty="0"/>
              <a:t>Describe the functions of the stomach    </a:t>
            </a:r>
            <a:r>
              <a:rPr lang="en-GB" sz="2800" dirty="0">
                <a:solidFill>
                  <a:srgbClr val="FF0000"/>
                </a:solidFill>
              </a:rPr>
              <a:t>LO1</a:t>
            </a:r>
            <a:endParaRPr lang="en-US" sz="2800" dirty="0">
              <a:solidFill>
                <a:srgbClr val="FF0000"/>
              </a:solidFill>
            </a:endParaRPr>
          </a:p>
          <a:p>
            <a:pPr marL="457200" indent="-457200">
              <a:buFont typeface="Wingdings" pitchFamily="2" charset="2"/>
              <a:buChar char="q"/>
            </a:pPr>
            <a:r>
              <a:rPr lang="en-GB" sz="2800" dirty="0"/>
              <a:t>Describe the components of gastric secretion and their cellular origins    </a:t>
            </a:r>
            <a:r>
              <a:rPr lang="en-GB" sz="2800" dirty="0">
                <a:solidFill>
                  <a:srgbClr val="FF0000"/>
                </a:solidFill>
              </a:rPr>
              <a:t>LO2</a:t>
            </a:r>
            <a:endParaRPr lang="en-US" sz="2800" dirty="0"/>
          </a:p>
          <a:p>
            <a:pPr marL="457200" indent="-457200">
              <a:buFont typeface="Wingdings" pitchFamily="2" charset="2"/>
              <a:buChar char="q"/>
            </a:pPr>
            <a:r>
              <a:rPr lang="en-GB" sz="2800" dirty="0"/>
              <a:t>Explain the mechanism of secretion of stomach acid </a:t>
            </a:r>
            <a:r>
              <a:rPr lang="en-GB" sz="2800" dirty="0">
                <a:solidFill>
                  <a:srgbClr val="FF0000"/>
                </a:solidFill>
              </a:rPr>
              <a:t>LO3</a:t>
            </a:r>
            <a:endParaRPr lang="en-US" sz="2800" dirty="0"/>
          </a:p>
          <a:p>
            <a:pPr marL="457200" indent="-457200">
              <a:buFont typeface="Wingdings" pitchFamily="2" charset="2"/>
              <a:buChar char="q"/>
            </a:pPr>
            <a:r>
              <a:rPr lang="en-GB" sz="2800" dirty="0"/>
              <a:t>Explain the control of gastric acid secretion    </a:t>
            </a:r>
            <a:r>
              <a:rPr lang="en-GB" sz="2800" dirty="0">
                <a:solidFill>
                  <a:srgbClr val="FF0000"/>
                </a:solidFill>
              </a:rPr>
              <a:t>LO4</a:t>
            </a:r>
            <a:endParaRPr lang="en-US" sz="2800" dirty="0"/>
          </a:p>
          <a:p>
            <a:pPr marL="457200" indent="-457200">
              <a:buFont typeface="Wingdings" pitchFamily="2" charset="2"/>
              <a:buChar char="q"/>
            </a:pPr>
            <a:r>
              <a:rPr lang="en-GB" sz="2800" dirty="0"/>
              <a:t>Outline the ways in which gastric acid secretion may be reduced by drugs    </a:t>
            </a:r>
            <a:r>
              <a:rPr lang="en-GB" sz="2800" dirty="0">
                <a:solidFill>
                  <a:srgbClr val="FF0000"/>
                </a:solidFill>
              </a:rPr>
              <a:t>LO5</a:t>
            </a:r>
            <a:endParaRPr lang="en-US" sz="2800" dirty="0"/>
          </a:p>
          <a:p>
            <a:pPr marL="457200" indent="-457200">
              <a:buFont typeface="Wingdings" pitchFamily="2" charset="2"/>
              <a:buChar char="q"/>
            </a:pPr>
            <a:r>
              <a:rPr lang="en-GB" sz="2800" dirty="0"/>
              <a:t>Describe the function of the stomach defences    </a:t>
            </a:r>
            <a:r>
              <a:rPr lang="en-GB" sz="2800" dirty="0">
                <a:solidFill>
                  <a:srgbClr val="FF0000"/>
                </a:solidFill>
              </a:rPr>
              <a:t>LO6</a:t>
            </a:r>
            <a:endParaRPr lang="en-US" sz="2800" dirty="0"/>
          </a:p>
          <a:p>
            <a:pPr marL="457200" indent="-457200">
              <a:buFont typeface="Wingdings" pitchFamily="2" charset="2"/>
              <a:buChar char="q"/>
            </a:pPr>
            <a:r>
              <a:rPr lang="en-GB" sz="2800" dirty="0"/>
              <a:t>Describe the patterns of motility of the stomach, including receptive relaxation and peristalsis     </a:t>
            </a:r>
            <a:r>
              <a:rPr lang="en-GB" sz="2800" dirty="0">
                <a:solidFill>
                  <a:srgbClr val="FF0000"/>
                </a:solidFill>
              </a:rPr>
              <a:t>LO7</a:t>
            </a:r>
            <a:endParaRPr lang="en-US" sz="2800" dirty="0"/>
          </a:p>
          <a:p>
            <a:pPr marL="457200" indent="-457200">
              <a:buFont typeface="Wingdings" pitchFamily="2" charset="2"/>
              <a:buChar char="q"/>
            </a:pPr>
            <a:r>
              <a:rPr lang="en-GB" sz="2800" dirty="0"/>
              <a:t>Describe the process of gastric emptying and its control </a:t>
            </a:r>
            <a:r>
              <a:rPr lang="en-GB" sz="2800" dirty="0">
                <a:solidFill>
                  <a:srgbClr val="FF0000"/>
                </a:solidFill>
              </a:rPr>
              <a:t>LO8</a:t>
            </a:r>
            <a:endParaRPr lang="en-US" sz="2800" dirty="0">
              <a:solidFill>
                <a:srgbClr val="FF0000"/>
              </a:solidFill>
            </a:endParaRPr>
          </a:p>
          <a:p>
            <a:pPr lvl="0"/>
            <a:endParaRPr lang="en-US" sz="2800" dirty="0"/>
          </a:p>
          <a:p>
            <a:endParaRPr lang="en-US" sz="2800" b="1" i="1" dirty="0"/>
          </a:p>
        </p:txBody>
      </p:sp>
      <p:grpSp>
        <p:nvGrpSpPr>
          <p:cNvPr id="7" name="Group 6"/>
          <p:cNvGrpSpPr/>
          <p:nvPr/>
        </p:nvGrpSpPr>
        <p:grpSpPr>
          <a:xfrm>
            <a:off x="0" y="0"/>
            <a:ext cx="9144000" cy="838199"/>
            <a:chOff x="0" y="1"/>
            <a:chExt cx="9144000" cy="685800"/>
          </a:xfrm>
        </p:grpSpPr>
        <p:sp>
          <p:nvSpPr>
            <p:cNvPr id="8" name="Rectangle 7"/>
            <p:cNvSpPr/>
            <p:nvPr/>
          </p:nvSpPr>
          <p:spPr>
            <a:xfrm>
              <a:off x="0" y="1"/>
              <a:ext cx="9144000" cy="652814"/>
            </a:xfrm>
            <a:prstGeom prst="rect">
              <a:avLst/>
            </a:prstGeom>
            <a:solidFill>
              <a:srgbClr val="00B0F0"/>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9" name="Subtitle 4"/>
            <p:cNvSpPr txBox="1">
              <a:spLocks/>
            </p:cNvSpPr>
            <p:nvPr/>
          </p:nvSpPr>
          <p:spPr>
            <a:xfrm>
              <a:off x="6248400" y="1"/>
              <a:ext cx="2817223" cy="547522"/>
            </a:xfrm>
            <a:prstGeom prst="rect">
              <a:avLst/>
            </a:prstGeom>
          </p:spPr>
          <p:txBody>
            <a:bodyPr>
              <a:no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ctr"/>
              <a:r>
                <a:rPr lang="en-US" sz="1600" kern="0" dirty="0">
                  <a:solidFill>
                    <a:srgbClr val="002060"/>
                  </a:solidFill>
                  <a:latin typeface="Berlin Sans FB Demi" panose="020E0802020502020306" pitchFamily="34" charset="0"/>
                </a:rPr>
                <a:t>Ministry of higher Education                                     and Scientific Research</a:t>
              </a:r>
            </a:p>
          </p:txBody>
        </p:sp>
        <p:sp>
          <p:nvSpPr>
            <p:cNvPr id="10" name="Subtitle 4"/>
            <p:cNvSpPr txBox="1">
              <a:spLocks/>
            </p:cNvSpPr>
            <p:nvPr/>
          </p:nvSpPr>
          <p:spPr>
            <a:xfrm>
              <a:off x="16932" y="76200"/>
              <a:ext cx="3259667" cy="52646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2400" kern="1200" cap="all" spc="200" baseline="0">
                  <a:solidFill>
                    <a:schemeClr val="tx2"/>
                  </a:solidFill>
                  <a:latin typeface="+mj-lt"/>
                  <a:ea typeface="+mn-ea"/>
                  <a:cs typeface="+mn-cs"/>
                </a:defRPr>
              </a:lvl1pPr>
              <a:lvl2pPr marL="4572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9pPr>
            </a:lstStyle>
            <a:p>
              <a:pPr algn="ctr">
                <a:lnSpc>
                  <a:spcPct val="100000"/>
                </a:lnSpc>
              </a:pPr>
              <a:r>
                <a:rPr lang="en-US" sz="1200" dirty="0">
                  <a:solidFill>
                    <a:srgbClr val="002060"/>
                  </a:solidFill>
                  <a:latin typeface="Berlin Sans FB Demi" panose="020E0802020502020306" pitchFamily="34" charset="0"/>
                </a:rPr>
                <a:t>University of </a:t>
              </a:r>
              <a:r>
                <a:rPr lang="en-US" sz="1200" dirty="0" err="1">
                  <a:solidFill>
                    <a:srgbClr val="002060"/>
                  </a:solidFill>
                  <a:latin typeface="Berlin Sans FB Demi" panose="020E0802020502020306" pitchFamily="34" charset="0"/>
                </a:rPr>
                <a:t>Basrah</a:t>
              </a:r>
              <a:r>
                <a:rPr lang="en-US" sz="1200" dirty="0">
                  <a:solidFill>
                    <a:srgbClr val="002060"/>
                  </a:solidFill>
                  <a:latin typeface="Berlin Sans FB Demi" panose="020E0802020502020306" pitchFamily="34" charset="0"/>
                </a:rPr>
                <a:t>                Al-</a:t>
              </a:r>
              <a:r>
                <a:rPr lang="en-US" sz="1200" dirty="0" err="1">
                  <a:solidFill>
                    <a:srgbClr val="002060"/>
                  </a:solidFill>
                  <a:latin typeface="Berlin Sans FB Demi" panose="020E0802020502020306" pitchFamily="34" charset="0"/>
                </a:rPr>
                <a:t>zahraa</a:t>
              </a:r>
              <a:r>
                <a:rPr lang="en-US" sz="1200" dirty="0">
                  <a:solidFill>
                    <a:srgbClr val="002060"/>
                  </a:solidFill>
                  <a:latin typeface="Berlin Sans FB Demi" panose="020E0802020502020306" pitchFamily="34" charset="0"/>
                </a:rPr>
                <a:t> medical college</a:t>
              </a:r>
            </a:p>
          </p:txBody>
        </p:sp>
        <p:pic>
          <p:nvPicPr>
            <p:cNvPr id="11" name="Picture 10"/>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14375" b="93047" l="0" r="100000"/>
                      </a14:imgEffect>
                    </a14:imgLayer>
                  </a14:imgProps>
                </a:ext>
                <a:ext uri="{28A0092B-C50C-407E-A947-70E740481C1C}">
                  <a14:useLocalDpi xmlns:a14="http://schemas.microsoft.com/office/drawing/2010/main" val="0"/>
                </a:ext>
              </a:extLst>
            </a:blip>
            <a:srcRect t="13863" b="16439"/>
            <a:stretch/>
          </p:blipFill>
          <p:spPr>
            <a:xfrm>
              <a:off x="4114800" y="1"/>
              <a:ext cx="761999" cy="685800"/>
            </a:xfrm>
            <a:prstGeom prst="rect">
              <a:avLst/>
            </a:prstGeom>
          </p:spPr>
        </p:pic>
      </p:grpSp>
      <p:pic>
        <p:nvPicPr>
          <p:cNvPr id="13" name="Picture 12">
            <a:extLst>
              <a:ext uri="{FF2B5EF4-FFF2-40B4-BE49-F238E27FC236}">
                <a16:creationId xmlns:a16="http://schemas.microsoft.com/office/drawing/2014/main" id="{309FEA3B-3DA0-E249-865B-96B97B2A020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77440" y="5943600"/>
            <a:ext cx="866560" cy="762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wipe(down)">
                                      <p:cBhvr>
                                        <p:cTn id="7" dur="500"/>
                                        <p:tgtEl>
                                          <p:spTgt spid="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wipe(down)">
                                      <p:cBhvr>
                                        <p:cTn id="12" dur="5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animEffect transition="in" filter="wipe(down)">
                                      <p:cBhvr>
                                        <p:cTn id="17" dur="500"/>
                                        <p:tgtEl>
                                          <p:spTgt spid="6">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6">
                                            <p:txEl>
                                              <p:pRg st="4" end="4"/>
                                            </p:txEl>
                                          </p:spTgt>
                                        </p:tgtEl>
                                        <p:attrNameLst>
                                          <p:attrName>style.visibility</p:attrName>
                                        </p:attrNameLst>
                                      </p:cBhvr>
                                      <p:to>
                                        <p:strVal val="visible"/>
                                      </p:to>
                                    </p:set>
                                    <p:animEffect transition="in" filter="wipe(down)">
                                      <p:cBhvr>
                                        <p:cTn id="22" dur="500"/>
                                        <p:tgtEl>
                                          <p:spTgt spid="6">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animEffect transition="in" filter="wipe(down)">
                                      <p:cBhvr>
                                        <p:cTn id="27" dur="500"/>
                                        <p:tgtEl>
                                          <p:spTgt spid="6">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6">
                                            <p:txEl>
                                              <p:pRg st="6" end="6"/>
                                            </p:txEl>
                                          </p:spTgt>
                                        </p:tgtEl>
                                        <p:attrNameLst>
                                          <p:attrName>style.visibility</p:attrName>
                                        </p:attrNameLst>
                                      </p:cBhvr>
                                      <p:to>
                                        <p:strVal val="visible"/>
                                      </p:to>
                                    </p:set>
                                    <p:animEffect transition="in" filter="wipe(down)">
                                      <p:cBhvr>
                                        <p:cTn id="32" dur="500"/>
                                        <p:tgtEl>
                                          <p:spTgt spid="6">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6">
                                            <p:txEl>
                                              <p:pRg st="7" end="7"/>
                                            </p:txEl>
                                          </p:spTgt>
                                        </p:tgtEl>
                                        <p:attrNameLst>
                                          <p:attrName>style.visibility</p:attrName>
                                        </p:attrNameLst>
                                      </p:cBhvr>
                                      <p:to>
                                        <p:strVal val="visible"/>
                                      </p:to>
                                    </p:set>
                                    <p:animEffect transition="in" filter="wipe(down)">
                                      <p:cBhvr>
                                        <p:cTn id="37" dur="500"/>
                                        <p:tgtEl>
                                          <p:spTgt spid="6">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6">
                                            <p:txEl>
                                              <p:pRg st="8" end="8"/>
                                            </p:txEl>
                                          </p:spTgt>
                                        </p:tgtEl>
                                        <p:attrNameLst>
                                          <p:attrName>style.visibility</p:attrName>
                                        </p:attrNameLst>
                                      </p:cBhvr>
                                      <p:to>
                                        <p:strVal val="visible"/>
                                      </p:to>
                                    </p:set>
                                    <p:animEffect transition="in" filter="wipe(down)">
                                      <p:cBhvr>
                                        <p:cTn id="42" dur="500"/>
                                        <p:tgtEl>
                                          <p:spTgt spid="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0" y="0"/>
            <a:ext cx="9144000" cy="871186"/>
            <a:chOff x="0" y="1"/>
            <a:chExt cx="9144000" cy="685800"/>
          </a:xfrm>
        </p:grpSpPr>
        <p:sp>
          <p:nvSpPr>
            <p:cNvPr id="8" name="Rectangle 7"/>
            <p:cNvSpPr/>
            <p:nvPr/>
          </p:nvSpPr>
          <p:spPr>
            <a:xfrm>
              <a:off x="0" y="1"/>
              <a:ext cx="9144000" cy="652814"/>
            </a:xfrm>
            <a:prstGeom prst="rect">
              <a:avLst/>
            </a:prstGeom>
            <a:solidFill>
              <a:srgbClr val="00B0F0"/>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9" name="Subtitle 4"/>
            <p:cNvSpPr txBox="1">
              <a:spLocks/>
            </p:cNvSpPr>
            <p:nvPr/>
          </p:nvSpPr>
          <p:spPr>
            <a:xfrm>
              <a:off x="6248400" y="1"/>
              <a:ext cx="2817223" cy="547522"/>
            </a:xfrm>
            <a:prstGeom prst="rect">
              <a:avLst/>
            </a:prstGeom>
          </p:spPr>
          <p:txBody>
            <a:bodyPr>
              <a:no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ctr"/>
              <a:r>
                <a:rPr lang="en-US" sz="1600" kern="0" dirty="0">
                  <a:solidFill>
                    <a:srgbClr val="002060"/>
                  </a:solidFill>
                  <a:latin typeface="Berlin Sans FB Demi" panose="020E0802020502020306" pitchFamily="34" charset="0"/>
                </a:rPr>
                <a:t>Ministry of higher Education                                     and Scientific Research</a:t>
              </a:r>
            </a:p>
          </p:txBody>
        </p:sp>
        <p:sp>
          <p:nvSpPr>
            <p:cNvPr id="10" name="Subtitle 4"/>
            <p:cNvSpPr txBox="1">
              <a:spLocks/>
            </p:cNvSpPr>
            <p:nvPr/>
          </p:nvSpPr>
          <p:spPr>
            <a:xfrm>
              <a:off x="16932" y="76200"/>
              <a:ext cx="3259667" cy="52646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2400" kern="1200" cap="all" spc="200" baseline="0">
                  <a:solidFill>
                    <a:schemeClr val="tx2"/>
                  </a:solidFill>
                  <a:latin typeface="+mj-lt"/>
                  <a:ea typeface="+mn-ea"/>
                  <a:cs typeface="+mn-cs"/>
                </a:defRPr>
              </a:lvl1pPr>
              <a:lvl2pPr marL="4572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9pPr>
            </a:lstStyle>
            <a:p>
              <a:pPr algn="ctr">
                <a:lnSpc>
                  <a:spcPct val="100000"/>
                </a:lnSpc>
              </a:pPr>
              <a:r>
                <a:rPr lang="en-US" sz="1200" dirty="0">
                  <a:solidFill>
                    <a:srgbClr val="002060"/>
                  </a:solidFill>
                  <a:latin typeface="Berlin Sans FB Demi" panose="020E0802020502020306" pitchFamily="34" charset="0"/>
                </a:rPr>
                <a:t>University of </a:t>
              </a:r>
              <a:r>
                <a:rPr lang="en-US" sz="1200" dirty="0" err="1">
                  <a:solidFill>
                    <a:srgbClr val="002060"/>
                  </a:solidFill>
                  <a:latin typeface="Berlin Sans FB Demi" panose="020E0802020502020306" pitchFamily="34" charset="0"/>
                </a:rPr>
                <a:t>Basrah</a:t>
              </a:r>
              <a:r>
                <a:rPr lang="en-US" sz="1200" dirty="0">
                  <a:solidFill>
                    <a:srgbClr val="002060"/>
                  </a:solidFill>
                  <a:latin typeface="Berlin Sans FB Demi" panose="020E0802020502020306" pitchFamily="34" charset="0"/>
                </a:rPr>
                <a:t>                Al-</a:t>
              </a:r>
              <a:r>
                <a:rPr lang="en-US" sz="1200" dirty="0" err="1">
                  <a:solidFill>
                    <a:srgbClr val="002060"/>
                  </a:solidFill>
                  <a:latin typeface="Berlin Sans FB Demi" panose="020E0802020502020306" pitchFamily="34" charset="0"/>
                </a:rPr>
                <a:t>zahraa</a:t>
              </a:r>
              <a:r>
                <a:rPr lang="en-US" sz="1200" dirty="0">
                  <a:solidFill>
                    <a:srgbClr val="002060"/>
                  </a:solidFill>
                  <a:latin typeface="Berlin Sans FB Demi" panose="020E0802020502020306" pitchFamily="34" charset="0"/>
                </a:rPr>
                <a:t> medical college</a:t>
              </a:r>
            </a:p>
          </p:txBody>
        </p:sp>
        <p:pic>
          <p:nvPicPr>
            <p:cNvPr id="11" name="Picture 10"/>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14375" b="93047" l="0" r="100000"/>
                      </a14:imgEffect>
                    </a14:imgLayer>
                  </a14:imgProps>
                </a:ext>
                <a:ext uri="{28A0092B-C50C-407E-A947-70E740481C1C}">
                  <a14:useLocalDpi xmlns:a14="http://schemas.microsoft.com/office/drawing/2010/main" val="0"/>
                </a:ext>
              </a:extLst>
            </a:blip>
            <a:srcRect t="13863" b="16439"/>
            <a:stretch/>
          </p:blipFill>
          <p:spPr>
            <a:xfrm>
              <a:off x="4114800" y="1"/>
              <a:ext cx="761999" cy="685800"/>
            </a:xfrm>
            <a:prstGeom prst="rect">
              <a:avLst/>
            </a:prstGeom>
          </p:spPr>
        </p:pic>
      </p:grpSp>
      <p:sp>
        <p:nvSpPr>
          <p:cNvPr id="13" name="عنوان 1">
            <a:extLst>
              <a:ext uri="{FF2B5EF4-FFF2-40B4-BE49-F238E27FC236}">
                <a16:creationId xmlns:a16="http://schemas.microsoft.com/office/drawing/2014/main" id="{77474CAB-98E8-8C41-B825-BA9EBCBCA899}"/>
              </a:ext>
            </a:extLst>
          </p:cNvPr>
          <p:cNvSpPr>
            <a:spLocks noGrp="1"/>
          </p:cNvSpPr>
          <p:nvPr>
            <p:ph type="title"/>
          </p:nvPr>
        </p:nvSpPr>
        <p:spPr>
          <a:xfrm>
            <a:off x="1524000" y="1040734"/>
            <a:ext cx="5029200" cy="652814"/>
          </a:xfrm>
          <a:solidFill>
            <a:schemeClr val="accent1">
              <a:lumMod val="40000"/>
              <a:lumOff val="60000"/>
            </a:schemeClr>
          </a:solidFill>
          <a:ln>
            <a:solidFill>
              <a:srgbClr val="002060"/>
            </a:solidFill>
          </a:ln>
        </p:spPr>
        <p:txBody>
          <a:bodyPr>
            <a:normAutofit/>
          </a:bodyPr>
          <a:lstStyle/>
          <a:p>
            <a:pPr algn="ctr" defTabSz="914400" rtl="0" eaLnBrk="1" latinLnBrk="0" hangingPunct="1">
              <a:spcBef>
                <a:spcPct val="0"/>
              </a:spcBef>
              <a:buNone/>
            </a:pPr>
            <a:r>
              <a:rPr lang="en-AU" sz="2800" b="1" dirty="0"/>
              <a:t>Functions of Stomach</a:t>
            </a:r>
            <a:endParaRPr lang="ar-IQ" sz="2800" b="1" dirty="0"/>
          </a:p>
        </p:txBody>
      </p:sp>
      <p:pic>
        <p:nvPicPr>
          <p:cNvPr id="15" name="Picture 14">
            <a:extLst>
              <a:ext uri="{FF2B5EF4-FFF2-40B4-BE49-F238E27FC236}">
                <a16:creationId xmlns:a16="http://schemas.microsoft.com/office/drawing/2014/main" id="{286BB3B6-6E1C-0349-91B8-0A22FE14FA4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94370" y="6019800"/>
            <a:ext cx="866560" cy="762000"/>
          </a:xfrm>
          <a:prstGeom prst="rect">
            <a:avLst/>
          </a:prstGeom>
        </p:spPr>
      </p:pic>
      <p:sp>
        <p:nvSpPr>
          <p:cNvPr id="2" name="Rectangle 1">
            <a:extLst>
              <a:ext uri="{FF2B5EF4-FFF2-40B4-BE49-F238E27FC236}">
                <a16:creationId xmlns:a16="http://schemas.microsoft.com/office/drawing/2014/main" id="{4E3EE80C-42BE-DF4C-BDDB-6807EAD7D235}"/>
              </a:ext>
            </a:extLst>
          </p:cNvPr>
          <p:cNvSpPr/>
          <p:nvPr/>
        </p:nvSpPr>
        <p:spPr>
          <a:xfrm>
            <a:off x="8001000" y="1040734"/>
            <a:ext cx="914400" cy="652814"/>
          </a:xfrm>
          <a:prstGeom prst="rect">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0000"/>
                </a:solidFill>
              </a:rPr>
              <a:t>LO-1</a:t>
            </a:r>
          </a:p>
        </p:txBody>
      </p:sp>
      <p:graphicFrame>
        <p:nvGraphicFramePr>
          <p:cNvPr id="3" name="Diagram 2"/>
          <p:cNvGraphicFramePr/>
          <p:nvPr>
            <p:extLst>
              <p:ext uri="{D42A27DB-BD31-4B8C-83A1-F6EECF244321}">
                <p14:modId xmlns:p14="http://schemas.microsoft.com/office/powerpoint/2010/main" val="1686623172"/>
              </p:ext>
            </p:extLst>
          </p:nvPr>
        </p:nvGraphicFramePr>
        <p:xfrm>
          <a:off x="1143000" y="1905000"/>
          <a:ext cx="6096000" cy="40640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00813286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graphicEl>
                                              <a:dgm id="{42378572-6AED-463B-BAD7-49006E287254}"/>
                                            </p:graphicEl>
                                          </p:spTgt>
                                        </p:tgtEl>
                                        <p:attrNameLst>
                                          <p:attrName>style.visibility</p:attrName>
                                        </p:attrNameLst>
                                      </p:cBhvr>
                                      <p:to>
                                        <p:strVal val="visible"/>
                                      </p:to>
                                    </p:set>
                                    <p:animEffect transition="in" filter="circle(in)">
                                      <p:cBhvr>
                                        <p:cTn id="7" dur="2000"/>
                                        <p:tgtEl>
                                          <p:spTgt spid="3">
                                            <p:graphicEl>
                                              <a:dgm id="{42378572-6AED-463B-BAD7-49006E287254}"/>
                                            </p:graphicEl>
                                          </p:spTgt>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3">
                                            <p:graphicEl>
                                              <a:dgm id="{ACB036B8-45D9-4419-B0A9-F811D2ECD183}"/>
                                            </p:graphicEl>
                                          </p:spTgt>
                                        </p:tgtEl>
                                        <p:attrNameLst>
                                          <p:attrName>style.visibility</p:attrName>
                                        </p:attrNameLst>
                                      </p:cBhvr>
                                      <p:to>
                                        <p:strVal val="visible"/>
                                      </p:to>
                                    </p:set>
                                    <p:animEffect transition="in" filter="circle(in)">
                                      <p:cBhvr>
                                        <p:cTn id="10" dur="2000"/>
                                        <p:tgtEl>
                                          <p:spTgt spid="3">
                                            <p:graphicEl>
                                              <a:dgm id="{ACB036B8-45D9-4419-B0A9-F811D2ECD183}"/>
                                            </p:graphicEl>
                                          </p:spTgt>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3">
                                            <p:graphicEl>
                                              <a:dgm id="{C7FF4D14-9E64-4D33-90FC-D666D7B544EB}"/>
                                            </p:graphicEl>
                                          </p:spTgt>
                                        </p:tgtEl>
                                        <p:attrNameLst>
                                          <p:attrName>style.visibility</p:attrName>
                                        </p:attrNameLst>
                                      </p:cBhvr>
                                      <p:to>
                                        <p:strVal val="visible"/>
                                      </p:to>
                                    </p:set>
                                    <p:animEffect transition="in" filter="circle(in)">
                                      <p:cBhvr>
                                        <p:cTn id="15" dur="2000"/>
                                        <p:tgtEl>
                                          <p:spTgt spid="3">
                                            <p:graphicEl>
                                              <a:dgm id="{C7FF4D14-9E64-4D33-90FC-D666D7B544EB}"/>
                                            </p:graphicEl>
                                          </p:spTgt>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3">
                                            <p:graphicEl>
                                              <a:dgm id="{83274CAC-BDD0-482D-9153-B8A96E08F16E}"/>
                                            </p:graphicEl>
                                          </p:spTgt>
                                        </p:tgtEl>
                                        <p:attrNameLst>
                                          <p:attrName>style.visibility</p:attrName>
                                        </p:attrNameLst>
                                      </p:cBhvr>
                                      <p:to>
                                        <p:strVal val="visible"/>
                                      </p:to>
                                    </p:set>
                                    <p:animEffect transition="in" filter="circle(in)">
                                      <p:cBhvr>
                                        <p:cTn id="18" dur="2000"/>
                                        <p:tgtEl>
                                          <p:spTgt spid="3">
                                            <p:graphicEl>
                                              <a:dgm id="{83274CAC-BDD0-482D-9153-B8A96E08F16E}"/>
                                            </p:graphicEl>
                                          </p:spTgt>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grpId="0" nodeType="clickEffect">
                                  <p:stCondLst>
                                    <p:cond delay="0"/>
                                  </p:stCondLst>
                                  <p:childTnLst>
                                    <p:set>
                                      <p:cBhvr>
                                        <p:cTn id="22" dur="1" fill="hold">
                                          <p:stCondLst>
                                            <p:cond delay="0"/>
                                          </p:stCondLst>
                                        </p:cTn>
                                        <p:tgtEl>
                                          <p:spTgt spid="3">
                                            <p:graphicEl>
                                              <a:dgm id="{95E7B83F-A312-41D4-AC21-B66043FB9B7F}"/>
                                            </p:graphicEl>
                                          </p:spTgt>
                                        </p:tgtEl>
                                        <p:attrNameLst>
                                          <p:attrName>style.visibility</p:attrName>
                                        </p:attrNameLst>
                                      </p:cBhvr>
                                      <p:to>
                                        <p:strVal val="visible"/>
                                      </p:to>
                                    </p:set>
                                    <p:animEffect transition="in" filter="circle(in)">
                                      <p:cBhvr>
                                        <p:cTn id="23" dur="2000"/>
                                        <p:tgtEl>
                                          <p:spTgt spid="3">
                                            <p:graphicEl>
                                              <a:dgm id="{95E7B83F-A312-41D4-AC21-B66043FB9B7F}"/>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grpId="0" nodeType="clickEffect">
                                  <p:stCondLst>
                                    <p:cond delay="0"/>
                                  </p:stCondLst>
                                  <p:childTnLst>
                                    <p:set>
                                      <p:cBhvr>
                                        <p:cTn id="27" dur="1" fill="hold">
                                          <p:stCondLst>
                                            <p:cond delay="0"/>
                                          </p:stCondLst>
                                        </p:cTn>
                                        <p:tgtEl>
                                          <p:spTgt spid="3">
                                            <p:graphicEl>
                                              <a:dgm id="{4C5F099C-0AAE-478D-9C43-3E06B813C58D}"/>
                                            </p:graphicEl>
                                          </p:spTgt>
                                        </p:tgtEl>
                                        <p:attrNameLst>
                                          <p:attrName>style.visibility</p:attrName>
                                        </p:attrNameLst>
                                      </p:cBhvr>
                                      <p:to>
                                        <p:strVal val="visible"/>
                                      </p:to>
                                    </p:set>
                                    <p:animEffect transition="in" filter="circle(in)">
                                      <p:cBhvr>
                                        <p:cTn id="28" dur="2000"/>
                                        <p:tgtEl>
                                          <p:spTgt spid="3">
                                            <p:graphicEl>
                                              <a:dgm id="{4C5F099C-0AAE-478D-9C43-3E06B813C58D}"/>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lvlOne"/>
        </p:bldSub>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6929" y="-76201"/>
            <a:ext cx="9144000" cy="821635"/>
            <a:chOff x="0" y="1"/>
            <a:chExt cx="9144000" cy="685800"/>
          </a:xfrm>
        </p:grpSpPr>
        <p:sp>
          <p:nvSpPr>
            <p:cNvPr id="5" name="Rectangle 4"/>
            <p:cNvSpPr/>
            <p:nvPr/>
          </p:nvSpPr>
          <p:spPr>
            <a:xfrm>
              <a:off x="0" y="1"/>
              <a:ext cx="9144000" cy="652814"/>
            </a:xfrm>
            <a:prstGeom prst="rect">
              <a:avLst/>
            </a:prstGeom>
            <a:solidFill>
              <a:srgbClr val="00B0F0"/>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6" name="Subtitle 4"/>
            <p:cNvSpPr txBox="1">
              <a:spLocks/>
            </p:cNvSpPr>
            <p:nvPr/>
          </p:nvSpPr>
          <p:spPr>
            <a:xfrm>
              <a:off x="6248400" y="1"/>
              <a:ext cx="2817223" cy="547522"/>
            </a:xfrm>
            <a:prstGeom prst="rect">
              <a:avLst/>
            </a:prstGeom>
          </p:spPr>
          <p:txBody>
            <a:bodyPr>
              <a:no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ctr"/>
              <a:r>
                <a:rPr lang="en-US" sz="1600" kern="0" dirty="0">
                  <a:solidFill>
                    <a:srgbClr val="002060"/>
                  </a:solidFill>
                  <a:latin typeface="Berlin Sans FB Demi" panose="020E0802020502020306" pitchFamily="34" charset="0"/>
                </a:rPr>
                <a:t>Ministry of higher Education                                     and Scientific Research</a:t>
              </a:r>
            </a:p>
          </p:txBody>
        </p:sp>
        <p:sp>
          <p:nvSpPr>
            <p:cNvPr id="7" name="Subtitle 4"/>
            <p:cNvSpPr txBox="1">
              <a:spLocks/>
            </p:cNvSpPr>
            <p:nvPr/>
          </p:nvSpPr>
          <p:spPr>
            <a:xfrm>
              <a:off x="16932" y="76200"/>
              <a:ext cx="3259667" cy="52646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2400" kern="1200" cap="all" spc="200" baseline="0">
                  <a:solidFill>
                    <a:schemeClr val="tx2"/>
                  </a:solidFill>
                  <a:latin typeface="+mj-lt"/>
                  <a:ea typeface="+mn-ea"/>
                  <a:cs typeface="+mn-cs"/>
                </a:defRPr>
              </a:lvl1pPr>
              <a:lvl2pPr marL="4572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9pPr>
            </a:lstStyle>
            <a:p>
              <a:pPr algn="ctr">
                <a:lnSpc>
                  <a:spcPct val="100000"/>
                </a:lnSpc>
              </a:pPr>
              <a:r>
                <a:rPr lang="en-US" sz="1200" dirty="0">
                  <a:solidFill>
                    <a:srgbClr val="002060"/>
                  </a:solidFill>
                  <a:latin typeface="Berlin Sans FB Demi" panose="020E0802020502020306" pitchFamily="34" charset="0"/>
                </a:rPr>
                <a:t>University of </a:t>
              </a:r>
              <a:r>
                <a:rPr lang="en-US" sz="1200" dirty="0" err="1">
                  <a:solidFill>
                    <a:srgbClr val="002060"/>
                  </a:solidFill>
                  <a:latin typeface="Berlin Sans FB Demi" panose="020E0802020502020306" pitchFamily="34" charset="0"/>
                </a:rPr>
                <a:t>Basrah</a:t>
              </a:r>
              <a:r>
                <a:rPr lang="en-US" sz="1200" dirty="0">
                  <a:solidFill>
                    <a:srgbClr val="002060"/>
                  </a:solidFill>
                  <a:latin typeface="Berlin Sans FB Demi" panose="020E0802020502020306" pitchFamily="34" charset="0"/>
                </a:rPr>
                <a:t>                Al-</a:t>
              </a:r>
              <a:r>
                <a:rPr lang="en-US" sz="1200" dirty="0" err="1">
                  <a:solidFill>
                    <a:srgbClr val="002060"/>
                  </a:solidFill>
                  <a:latin typeface="Berlin Sans FB Demi" panose="020E0802020502020306" pitchFamily="34" charset="0"/>
                </a:rPr>
                <a:t>zahraa</a:t>
              </a:r>
              <a:r>
                <a:rPr lang="en-US" sz="1200" dirty="0">
                  <a:solidFill>
                    <a:srgbClr val="002060"/>
                  </a:solidFill>
                  <a:latin typeface="Berlin Sans FB Demi" panose="020E0802020502020306" pitchFamily="34" charset="0"/>
                </a:rPr>
                <a:t> medical college</a:t>
              </a:r>
            </a:p>
          </p:txBody>
        </p:sp>
        <p:pic>
          <p:nvPicPr>
            <p:cNvPr id="8" name="Picture 7"/>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14375" b="93047" l="0" r="100000"/>
                      </a14:imgEffect>
                    </a14:imgLayer>
                  </a14:imgProps>
                </a:ext>
                <a:ext uri="{28A0092B-C50C-407E-A947-70E740481C1C}">
                  <a14:useLocalDpi xmlns:a14="http://schemas.microsoft.com/office/drawing/2010/main" val="0"/>
                </a:ext>
              </a:extLst>
            </a:blip>
            <a:srcRect t="13863" b="16439"/>
            <a:stretch/>
          </p:blipFill>
          <p:spPr>
            <a:xfrm>
              <a:off x="4114800" y="1"/>
              <a:ext cx="761999" cy="685800"/>
            </a:xfrm>
            <a:prstGeom prst="rect">
              <a:avLst/>
            </a:prstGeom>
          </p:spPr>
        </p:pic>
      </p:grpSp>
      <p:sp>
        <p:nvSpPr>
          <p:cNvPr id="9" name="عنوان 1">
            <a:extLst>
              <a:ext uri="{FF2B5EF4-FFF2-40B4-BE49-F238E27FC236}">
                <a16:creationId xmlns:a16="http://schemas.microsoft.com/office/drawing/2014/main" id="{DF5C8E9E-7E9F-1B40-9DF7-243952F7F335}"/>
              </a:ext>
            </a:extLst>
          </p:cNvPr>
          <p:cNvSpPr>
            <a:spLocks noGrp="1"/>
          </p:cNvSpPr>
          <p:nvPr>
            <p:ph type="title"/>
          </p:nvPr>
        </p:nvSpPr>
        <p:spPr>
          <a:xfrm>
            <a:off x="1981200" y="745435"/>
            <a:ext cx="5029200" cy="652814"/>
          </a:xfrm>
          <a:solidFill>
            <a:schemeClr val="accent1">
              <a:lumMod val="40000"/>
              <a:lumOff val="60000"/>
            </a:schemeClr>
          </a:solidFill>
          <a:ln>
            <a:solidFill>
              <a:srgbClr val="002060"/>
            </a:solidFill>
          </a:ln>
        </p:spPr>
        <p:txBody>
          <a:bodyPr>
            <a:normAutofit/>
          </a:bodyPr>
          <a:lstStyle/>
          <a:p>
            <a:pPr algn="ctr" defTabSz="914400" rtl="0" eaLnBrk="1" latinLnBrk="0" hangingPunct="1">
              <a:spcBef>
                <a:spcPct val="0"/>
              </a:spcBef>
              <a:buNone/>
            </a:pPr>
            <a:r>
              <a:rPr lang="en-AU" sz="3200" b="1" dirty="0"/>
              <a:t>Function of stomach</a:t>
            </a:r>
            <a:endParaRPr lang="ar-IQ" sz="3200" b="1" dirty="0"/>
          </a:p>
        </p:txBody>
      </p:sp>
      <p:sp>
        <p:nvSpPr>
          <p:cNvPr id="10" name="عنصر نائب للمحتوى 2">
            <a:extLst>
              <a:ext uri="{FF2B5EF4-FFF2-40B4-BE49-F238E27FC236}">
                <a16:creationId xmlns:a16="http://schemas.microsoft.com/office/drawing/2014/main" id="{4748A455-D3D5-FA46-B11A-815DE88DEEBB}"/>
              </a:ext>
            </a:extLst>
          </p:cNvPr>
          <p:cNvSpPr>
            <a:spLocks noGrp="1"/>
          </p:cNvSpPr>
          <p:nvPr>
            <p:ph idx="1"/>
          </p:nvPr>
        </p:nvSpPr>
        <p:spPr>
          <a:xfrm>
            <a:off x="250000" y="1447800"/>
            <a:ext cx="8910929" cy="4876801"/>
          </a:xfrm>
          <a:ln>
            <a:solidFill>
              <a:srgbClr val="002060"/>
            </a:solidFill>
          </a:ln>
        </p:spPr>
        <p:txBody>
          <a:bodyPr>
            <a:normAutofit fontScale="92500" lnSpcReduction="10000"/>
          </a:bodyPr>
          <a:lstStyle/>
          <a:p>
            <a:r>
              <a:rPr lang="en-US" sz="3200" dirty="0"/>
              <a:t>Store , dissolve, and partially digest the macromolecules in food</a:t>
            </a:r>
          </a:p>
          <a:p>
            <a:pPr marL="0" indent="0">
              <a:buNone/>
            </a:pPr>
            <a:r>
              <a:rPr lang="en-US" sz="3200" dirty="0">
                <a:solidFill>
                  <a:srgbClr val="FF0000"/>
                </a:solidFill>
              </a:rPr>
              <a:t>Digest the protein </a:t>
            </a:r>
            <a:r>
              <a:rPr lang="en-US" sz="3200" dirty="0"/>
              <a:t>……..  low PH of gastric lumen</a:t>
            </a:r>
          </a:p>
          <a:p>
            <a:pPr marL="0" indent="0">
              <a:buNone/>
            </a:pPr>
            <a:endParaRPr lang="en-US" sz="3200" dirty="0">
              <a:solidFill>
                <a:srgbClr val="FF0000"/>
              </a:solidFill>
            </a:endParaRPr>
          </a:p>
          <a:p>
            <a:endParaRPr lang="en-US" sz="3200" dirty="0">
              <a:solidFill>
                <a:srgbClr val="FF0000"/>
              </a:solidFill>
            </a:endParaRPr>
          </a:p>
          <a:p>
            <a:endParaRPr lang="en-US" sz="3200" dirty="0"/>
          </a:p>
          <a:p>
            <a:r>
              <a:rPr lang="en-US" sz="3200" dirty="0"/>
              <a:t>Regulate the stomach empty rate into the small intestine.</a:t>
            </a:r>
            <a:endParaRPr lang="en-US" sz="3200" dirty="0">
              <a:solidFill>
                <a:srgbClr val="FF0000"/>
              </a:solidFill>
            </a:endParaRPr>
          </a:p>
          <a:p>
            <a:r>
              <a:rPr lang="en-US" sz="3200" dirty="0">
                <a:solidFill>
                  <a:srgbClr val="FF0000"/>
                </a:solidFill>
              </a:rPr>
              <a:t>kills </a:t>
            </a:r>
            <a:r>
              <a:rPr lang="en-US" sz="3200" b="1" dirty="0">
                <a:solidFill>
                  <a:srgbClr val="FF0000"/>
                </a:solidFill>
              </a:rPr>
              <a:t>MOST OF </a:t>
            </a:r>
            <a:r>
              <a:rPr lang="en-US" sz="3200" dirty="0">
                <a:solidFill>
                  <a:srgbClr val="FF0000"/>
                </a:solidFill>
              </a:rPr>
              <a:t>the bacteria </a:t>
            </a:r>
            <a:r>
              <a:rPr lang="en-US" sz="3200" dirty="0"/>
              <a:t>that enter along with food…… The low pH</a:t>
            </a:r>
          </a:p>
          <a:p>
            <a:r>
              <a:rPr lang="en-US" sz="3200" dirty="0">
                <a:solidFill>
                  <a:srgbClr val="FF0000"/>
                </a:solidFill>
              </a:rPr>
              <a:t>Lubricate and protect </a:t>
            </a:r>
            <a:r>
              <a:rPr lang="en-US" sz="3200" dirty="0"/>
              <a:t>the epithelial surface </a:t>
            </a:r>
            <a:endParaRPr lang="ar-IQ" sz="3200" dirty="0"/>
          </a:p>
          <a:p>
            <a:endParaRPr lang="en-US" sz="2400" dirty="0"/>
          </a:p>
        </p:txBody>
      </p:sp>
      <p:pic>
        <p:nvPicPr>
          <p:cNvPr id="13" name="Picture 12">
            <a:extLst>
              <a:ext uri="{FF2B5EF4-FFF2-40B4-BE49-F238E27FC236}">
                <a16:creationId xmlns:a16="http://schemas.microsoft.com/office/drawing/2014/main" id="{DD591E3B-92C5-0645-B7B7-E9482213C6D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94370" y="6019800"/>
            <a:ext cx="866560" cy="762000"/>
          </a:xfrm>
          <a:prstGeom prst="rect">
            <a:avLst/>
          </a:prstGeom>
        </p:spPr>
      </p:pic>
      <p:sp>
        <p:nvSpPr>
          <p:cNvPr id="14" name="Rectangle 13">
            <a:extLst>
              <a:ext uri="{FF2B5EF4-FFF2-40B4-BE49-F238E27FC236}">
                <a16:creationId xmlns:a16="http://schemas.microsoft.com/office/drawing/2014/main" id="{ACC49942-671A-FA4E-8173-3B1E55B3EFDB}"/>
              </a:ext>
            </a:extLst>
          </p:cNvPr>
          <p:cNvSpPr/>
          <p:nvPr/>
        </p:nvSpPr>
        <p:spPr>
          <a:xfrm>
            <a:off x="8001000" y="745435"/>
            <a:ext cx="914400" cy="652814"/>
          </a:xfrm>
          <a:prstGeom prst="rect">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FF0000"/>
                </a:solidFill>
              </a:rPr>
              <a:t>LO-</a:t>
            </a:r>
            <a:r>
              <a:rPr lang="ar-IQ" sz="2800" b="1" dirty="0">
                <a:solidFill>
                  <a:srgbClr val="FF0000"/>
                </a:solidFill>
              </a:rPr>
              <a:t>1</a:t>
            </a:r>
            <a:endParaRPr lang="en-US" sz="2800" b="1" dirty="0">
              <a:solidFill>
                <a:srgbClr val="FF0000"/>
              </a:solidFill>
            </a:endParaRPr>
          </a:p>
        </p:txBody>
      </p:sp>
      <p:sp>
        <p:nvSpPr>
          <p:cNvPr id="2" name="Rounded Rectangle 1"/>
          <p:cNvSpPr/>
          <p:nvPr/>
        </p:nvSpPr>
        <p:spPr>
          <a:xfrm>
            <a:off x="284374" y="2971800"/>
            <a:ext cx="8422850" cy="990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u="sng" dirty="0">
                <a:solidFill>
                  <a:srgbClr val="FFFF00"/>
                </a:solidFill>
              </a:rPr>
              <a:t>Polysaccharides</a:t>
            </a:r>
            <a:r>
              <a:rPr lang="en-US" sz="2400" b="1" u="sng" dirty="0"/>
              <a:t> and </a:t>
            </a:r>
            <a:r>
              <a:rPr lang="en-US" sz="2400" b="1" u="sng" dirty="0">
                <a:solidFill>
                  <a:srgbClr val="FFFF00"/>
                </a:solidFill>
              </a:rPr>
              <a:t>fat</a:t>
            </a:r>
            <a:r>
              <a:rPr lang="en-US" sz="2400" b="1" u="sng" dirty="0"/>
              <a:t> are major food components that are not dissolved to a significant extent by acid</a:t>
            </a:r>
            <a:r>
              <a:rPr lang="en-US" sz="2400" b="1" dirty="0"/>
              <a:t>. </a:t>
            </a: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circle(in)">
                                      <p:cBhvr>
                                        <p:cTn id="7" dur="20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Effect transition="in" filter="circle(in)">
                                      <p:cBhvr>
                                        <p:cTn id="12" dur="2000"/>
                                        <p:tgtEl>
                                          <p:spTgt spid="1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circle(in)">
                                      <p:cBhvr>
                                        <p:cTn id="17" dur="20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0">
                                            <p:txEl>
                                              <p:pRg st="5" end="5"/>
                                            </p:txEl>
                                          </p:spTgt>
                                        </p:tgtEl>
                                        <p:attrNameLst>
                                          <p:attrName>style.visibility</p:attrName>
                                        </p:attrNameLst>
                                      </p:cBhvr>
                                      <p:to>
                                        <p:strVal val="visible"/>
                                      </p:to>
                                    </p:set>
                                    <p:animEffect transition="in" filter="wipe(down)">
                                      <p:cBhvr>
                                        <p:cTn id="22" dur="500"/>
                                        <p:tgtEl>
                                          <p:spTgt spid="10">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0">
                                            <p:txEl>
                                              <p:pRg st="6" end="6"/>
                                            </p:txEl>
                                          </p:spTgt>
                                        </p:tgtEl>
                                        <p:attrNameLst>
                                          <p:attrName>style.visibility</p:attrName>
                                        </p:attrNameLst>
                                      </p:cBhvr>
                                      <p:to>
                                        <p:strVal val="visible"/>
                                      </p:to>
                                    </p:set>
                                    <p:animEffect transition="in" filter="wipe(down)">
                                      <p:cBhvr>
                                        <p:cTn id="27" dur="500"/>
                                        <p:tgtEl>
                                          <p:spTgt spid="10">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0">
                                            <p:txEl>
                                              <p:pRg st="7" end="7"/>
                                            </p:txEl>
                                          </p:spTgt>
                                        </p:tgtEl>
                                        <p:attrNameLst>
                                          <p:attrName>style.visibility</p:attrName>
                                        </p:attrNameLst>
                                      </p:cBhvr>
                                      <p:to>
                                        <p:strVal val="visible"/>
                                      </p:to>
                                    </p:set>
                                    <p:animEffect transition="in" filter="wipe(down)">
                                      <p:cBhvr>
                                        <p:cTn id="32" dur="500"/>
                                        <p:tgtEl>
                                          <p:spTgt spid="10">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0"/>
            <a:ext cx="9144000" cy="871185"/>
            <a:chOff x="0" y="1"/>
            <a:chExt cx="9144000" cy="685800"/>
          </a:xfrm>
        </p:grpSpPr>
        <p:sp>
          <p:nvSpPr>
            <p:cNvPr id="5" name="Rectangle 4"/>
            <p:cNvSpPr/>
            <p:nvPr/>
          </p:nvSpPr>
          <p:spPr>
            <a:xfrm>
              <a:off x="0" y="1"/>
              <a:ext cx="9144000" cy="652814"/>
            </a:xfrm>
            <a:prstGeom prst="rect">
              <a:avLst/>
            </a:prstGeom>
            <a:solidFill>
              <a:srgbClr val="00B0F0"/>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6" name="Subtitle 4"/>
            <p:cNvSpPr txBox="1">
              <a:spLocks/>
            </p:cNvSpPr>
            <p:nvPr/>
          </p:nvSpPr>
          <p:spPr>
            <a:xfrm>
              <a:off x="6248400" y="1"/>
              <a:ext cx="2817223" cy="547522"/>
            </a:xfrm>
            <a:prstGeom prst="rect">
              <a:avLst/>
            </a:prstGeom>
          </p:spPr>
          <p:txBody>
            <a:bodyPr>
              <a:no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ctr"/>
              <a:r>
                <a:rPr lang="en-US" sz="1600" kern="0" dirty="0">
                  <a:solidFill>
                    <a:srgbClr val="002060"/>
                  </a:solidFill>
                  <a:latin typeface="Berlin Sans FB Demi" panose="020E0802020502020306" pitchFamily="34" charset="0"/>
                </a:rPr>
                <a:t>Ministry of higher Education                                     and Scientific Research</a:t>
              </a:r>
            </a:p>
          </p:txBody>
        </p:sp>
        <p:sp>
          <p:nvSpPr>
            <p:cNvPr id="7" name="Subtitle 4"/>
            <p:cNvSpPr txBox="1">
              <a:spLocks/>
            </p:cNvSpPr>
            <p:nvPr/>
          </p:nvSpPr>
          <p:spPr>
            <a:xfrm>
              <a:off x="16932" y="76200"/>
              <a:ext cx="3259667" cy="52646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2400" kern="1200" cap="all" spc="200" baseline="0">
                  <a:solidFill>
                    <a:schemeClr val="tx2"/>
                  </a:solidFill>
                  <a:latin typeface="+mj-lt"/>
                  <a:ea typeface="+mn-ea"/>
                  <a:cs typeface="+mn-cs"/>
                </a:defRPr>
              </a:lvl1pPr>
              <a:lvl2pPr marL="4572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9pPr>
            </a:lstStyle>
            <a:p>
              <a:pPr algn="ctr">
                <a:lnSpc>
                  <a:spcPct val="100000"/>
                </a:lnSpc>
              </a:pPr>
              <a:r>
                <a:rPr lang="en-US" sz="1200" dirty="0">
                  <a:solidFill>
                    <a:srgbClr val="002060"/>
                  </a:solidFill>
                  <a:latin typeface="Berlin Sans FB Demi" panose="020E0802020502020306" pitchFamily="34" charset="0"/>
                </a:rPr>
                <a:t>University of </a:t>
              </a:r>
              <a:r>
                <a:rPr lang="en-US" sz="1200" dirty="0" err="1">
                  <a:solidFill>
                    <a:srgbClr val="002060"/>
                  </a:solidFill>
                  <a:latin typeface="Berlin Sans FB Demi" panose="020E0802020502020306" pitchFamily="34" charset="0"/>
                </a:rPr>
                <a:t>Basrah</a:t>
              </a:r>
              <a:r>
                <a:rPr lang="en-US" sz="1200" dirty="0">
                  <a:solidFill>
                    <a:srgbClr val="002060"/>
                  </a:solidFill>
                  <a:latin typeface="Berlin Sans FB Demi" panose="020E0802020502020306" pitchFamily="34" charset="0"/>
                </a:rPr>
                <a:t>                Al-</a:t>
              </a:r>
              <a:r>
                <a:rPr lang="en-US" sz="1200" dirty="0" err="1">
                  <a:solidFill>
                    <a:srgbClr val="002060"/>
                  </a:solidFill>
                  <a:latin typeface="Berlin Sans FB Demi" panose="020E0802020502020306" pitchFamily="34" charset="0"/>
                </a:rPr>
                <a:t>zahraa</a:t>
              </a:r>
              <a:r>
                <a:rPr lang="en-US" sz="1200" dirty="0">
                  <a:solidFill>
                    <a:srgbClr val="002060"/>
                  </a:solidFill>
                  <a:latin typeface="Berlin Sans FB Demi" panose="020E0802020502020306" pitchFamily="34" charset="0"/>
                </a:rPr>
                <a:t> medical college</a:t>
              </a:r>
            </a:p>
          </p:txBody>
        </p:sp>
        <p:pic>
          <p:nvPicPr>
            <p:cNvPr id="8" name="Picture 7"/>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14375" b="93047" l="0" r="100000"/>
                      </a14:imgEffect>
                    </a14:imgLayer>
                  </a14:imgProps>
                </a:ext>
                <a:ext uri="{28A0092B-C50C-407E-A947-70E740481C1C}">
                  <a14:useLocalDpi xmlns:a14="http://schemas.microsoft.com/office/drawing/2010/main" val="0"/>
                </a:ext>
              </a:extLst>
            </a:blip>
            <a:srcRect t="13863" b="16439"/>
            <a:stretch/>
          </p:blipFill>
          <p:spPr>
            <a:xfrm>
              <a:off x="4114800" y="1"/>
              <a:ext cx="761999" cy="685800"/>
            </a:xfrm>
            <a:prstGeom prst="rect">
              <a:avLst/>
            </a:prstGeom>
          </p:spPr>
        </p:pic>
      </p:grpSp>
      <p:sp>
        <p:nvSpPr>
          <p:cNvPr id="10" name="عنوان 1">
            <a:extLst>
              <a:ext uri="{FF2B5EF4-FFF2-40B4-BE49-F238E27FC236}">
                <a16:creationId xmlns:a16="http://schemas.microsoft.com/office/drawing/2014/main" id="{38708BFF-ACC4-D74E-B032-EBE68DB692D3}"/>
              </a:ext>
            </a:extLst>
          </p:cNvPr>
          <p:cNvSpPr>
            <a:spLocks noGrp="1"/>
          </p:cNvSpPr>
          <p:nvPr>
            <p:ph type="title"/>
          </p:nvPr>
        </p:nvSpPr>
        <p:spPr>
          <a:xfrm>
            <a:off x="1981200" y="871186"/>
            <a:ext cx="5029200" cy="652814"/>
          </a:xfrm>
          <a:solidFill>
            <a:schemeClr val="accent1">
              <a:lumMod val="40000"/>
              <a:lumOff val="60000"/>
            </a:schemeClr>
          </a:solidFill>
          <a:ln>
            <a:solidFill>
              <a:srgbClr val="002060"/>
            </a:solidFill>
          </a:ln>
        </p:spPr>
        <p:txBody>
          <a:bodyPr>
            <a:normAutofit/>
          </a:bodyPr>
          <a:lstStyle/>
          <a:p>
            <a:pPr algn="ctr" defTabSz="914400" rtl="0" eaLnBrk="1" latinLnBrk="0" hangingPunct="1">
              <a:spcBef>
                <a:spcPct val="0"/>
              </a:spcBef>
              <a:buNone/>
            </a:pPr>
            <a:r>
              <a:rPr lang="en-AU" sz="3200" b="1" dirty="0"/>
              <a:t>Stomach Secretion</a:t>
            </a:r>
            <a:endParaRPr lang="ar-IQ" sz="3200" b="1" dirty="0"/>
          </a:p>
        </p:txBody>
      </p:sp>
      <p:pic>
        <p:nvPicPr>
          <p:cNvPr id="12" name="Picture 11">
            <a:extLst>
              <a:ext uri="{FF2B5EF4-FFF2-40B4-BE49-F238E27FC236}">
                <a16:creationId xmlns:a16="http://schemas.microsoft.com/office/drawing/2014/main" id="{7659BFA0-D284-E846-A4E9-B54EFDB2974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94370" y="6019800"/>
            <a:ext cx="866560" cy="762000"/>
          </a:xfrm>
          <a:prstGeom prst="rect">
            <a:avLst/>
          </a:prstGeom>
        </p:spPr>
      </p:pic>
      <p:sp>
        <p:nvSpPr>
          <p:cNvPr id="13" name="Rectangle 12">
            <a:extLst>
              <a:ext uri="{FF2B5EF4-FFF2-40B4-BE49-F238E27FC236}">
                <a16:creationId xmlns:a16="http://schemas.microsoft.com/office/drawing/2014/main" id="{7156368F-E0AA-0C4A-8DD0-4D25436AEBDB}"/>
              </a:ext>
            </a:extLst>
          </p:cNvPr>
          <p:cNvSpPr/>
          <p:nvPr/>
        </p:nvSpPr>
        <p:spPr>
          <a:xfrm>
            <a:off x="8001000" y="871186"/>
            <a:ext cx="914400" cy="652814"/>
          </a:xfrm>
          <a:prstGeom prst="rect">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FF0000"/>
                </a:solidFill>
              </a:rPr>
              <a:t>LO-2</a:t>
            </a:r>
          </a:p>
        </p:txBody>
      </p:sp>
      <p:sp>
        <p:nvSpPr>
          <p:cNvPr id="11" name="Oval 10"/>
          <p:cNvSpPr/>
          <p:nvPr/>
        </p:nvSpPr>
        <p:spPr>
          <a:xfrm>
            <a:off x="271702" y="2917596"/>
            <a:ext cx="2547696" cy="1199648"/>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Acid</a:t>
            </a:r>
          </a:p>
          <a:p>
            <a:pPr algn="ctr"/>
            <a:r>
              <a:rPr lang="en-US" b="1" dirty="0">
                <a:solidFill>
                  <a:schemeClr val="tx1"/>
                </a:solidFill>
              </a:rPr>
              <a:t>HCL</a:t>
            </a:r>
          </a:p>
        </p:txBody>
      </p:sp>
      <p:sp>
        <p:nvSpPr>
          <p:cNvPr id="14" name="Oval 13"/>
          <p:cNvSpPr/>
          <p:nvPr/>
        </p:nvSpPr>
        <p:spPr>
          <a:xfrm>
            <a:off x="3159550" y="2819400"/>
            <a:ext cx="2403050" cy="1219200"/>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Enzymes</a:t>
            </a:r>
          </a:p>
          <a:p>
            <a:pPr algn="ctr"/>
            <a:r>
              <a:rPr lang="en-US" b="1" dirty="0">
                <a:solidFill>
                  <a:schemeClr val="tx1"/>
                </a:solidFill>
              </a:rPr>
              <a:t>Pepsinogen and gastrin (</a:t>
            </a:r>
            <a:r>
              <a:rPr lang="en-US" sz="1200" b="1" dirty="0">
                <a:solidFill>
                  <a:srgbClr val="FF0000"/>
                </a:solidFill>
              </a:rPr>
              <a:t>from G cell)</a:t>
            </a:r>
          </a:p>
          <a:p>
            <a:pPr algn="ctr"/>
            <a:r>
              <a:rPr lang="en-US" b="1" dirty="0">
                <a:solidFill>
                  <a:schemeClr val="tx1"/>
                </a:solidFill>
              </a:rPr>
              <a:t>(</a:t>
            </a:r>
            <a:r>
              <a:rPr lang="en-US" b="1" dirty="0" err="1">
                <a:solidFill>
                  <a:schemeClr val="tx1"/>
                </a:solidFill>
              </a:rPr>
              <a:t>proteolytic</a:t>
            </a:r>
            <a:r>
              <a:rPr lang="en-US" b="1" dirty="0">
                <a:solidFill>
                  <a:schemeClr val="tx1"/>
                </a:solidFill>
              </a:rPr>
              <a:t>)</a:t>
            </a:r>
          </a:p>
        </p:txBody>
      </p:sp>
      <p:sp>
        <p:nvSpPr>
          <p:cNvPr id="15" name="Oval 14"/>
          <p:cNvSpPr/>
          <p:nvPr/>
        </p:nvSpPr>
        <p:spPr>
          <a:xfrm>
            <a:off x="6324600" y="2819401"/>
            <a:ext cx="2576254" cy="1304732"/>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Mucus &amp;Alkali</a:t>
            </a:r>
          </a:p>
          <a:p>
            <a:pPr algn="ctr"/>
            <a:r>
              <a:rPr lang="en-US" b="1" dirty="0">
                <a:solidFill>
                  <a:schemeClr val="tx1"/>
                </a:solidFill>
              </a:rPr>
              <a:t>(protect stomach mucosa)</a:t>
            </a:r>
          </a:p>
        </p:txBody>
      </p:sp>
      <p:sp>
        <p:nvSpPr>
          <p:cNvPr id="2" name="Flowchart: Preparation 1"/>
          <p:cNvSpPr/>
          <p:nvPr/>
        </p:nvSpPr>
        <p:spPr>
          <a:xfrm>
            <a:off x="6324599" y="1600200"/>
            <a:ext cx="2498157" cy="889811"/>
          </a:xfrm>
          <a:prstGeom prst="flowChartPreparation">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Goblet cells </a:t>
            </a:r>
          </a:p>
          <a:p>
            <a:pPr algn="ctr"/>
            <a:r>
              <a:rPr lang="en-US" b="1" dirty="0">
                <a:solidFill>
                  <a:srgbClr val="FF0000"/>
                </a:solidFill>
              </a:rPr>
              <a:t>&amp;</a:t>
            </a:r>
            <a:r>
              <a:rPr lang="en-US" b="1" dirty="0">
                <a:solidFill>
                  <a:schemeClr val="tx1"/>
                </a:solidFill>
              </a:rPr>
              <a:t> mucus neck cells</a:t>
            </a:r>
          </a:p>
        </p:txBody>
      </p:sp>
      <p:sp>
        <p:nvSpPr>
          <p:cNvPr id="16" name="Flowchart: Preparation 15"/>
          <p:cNvSpPr/>
          <p:nvPr/>
        </p:nvSpPr>
        <p:spPr>
          <a:xfrm>
            <a:off x="594569" y="1549805"/>
            <a:ext cx="2377231" cy="990599"/>
          </a:xfrm>
          <a:prstGeom prst="flowChartPreparation">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6">
                    <a:lumMod val="50000"/>
                  </a:schemeClr>
                </a:solidFill>
              </a:rPr>
              <a:t>Parietal cells</a:t>
            </a:r>
          </a:p>
          <a:p>
            <a:pPr algn="ctr"/>
            <a:r>
              <a:rPr lang="en-US" b="1" dirty="0">
                <a:solidFill>
                  <a:srgbClr val="C00000"/>
                </a:solidFill>
              </a:rPr>
              <a:t>In gastric pits</a:t>
            </a:r>
          </a:p>
        </p:txBody>
      </p:sp>
      <p:sp>
        <p:nvSpPr>
          <p:cNvPr id="18" name="Flowchart: Preparation 17"/>
          <p:cNvSpPr/>
          <p:nvPr/>
        </p:nvSpPr>
        <p:spPr>
          <a:xfrm>
            <a:off x="3342640" y="1600200"/>
            <a:ext cx="2448560" cy="990599"/>
          </a:xfrm>
          <a:prstGeom prst="flowChartPreparation">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6">
                    <a:lumMod val="50000"/>
                  </a:schemeClr>
                </a:solidFill>
              </a:rPr>
              <a:t>Chief cells</a:t>
            </a:r>
          </a:p>
          <a:p>
            <a:pPr algn="ctr"/>
            <a:r>
              <a:rPr lang="en-US" b="1" dirty="0">
                <a:solidFill>
                  <a:srgbClr val="C00000"/>
                </a:solidFill>
              </a:rPr>
              <a:t>In gastric pits</a:t>
            </a:r>
          </a:p>
          <a:p>
            <a:pPr algn="ctr"/>
            <a:endParaRPr lang="en-US" b="1" dirty="0">
              <a:solidFill>
                <a:schemeClr val="accent6">
                  <a:lumMod val="50000"/>
                </a:schemeClr>
              </a:solidFill>
            </a:endParaRPr>
          </a:p>
        </p:txBody>
      </p:sp>
      <p:graphicFrame>
        <p:nvGraphicFramePr>
          <p:cNvPr id="9" name="Diagram 8"/>
          <p:cNvGraphicFramePr/>
          <p:nvPr>
            <p:extLst>
              <p:ext uri="{D42A27DB-BD31-4B8C-83A1-F6EECF244321}">
                <p14:modId xmlns:p14="http://schemas.microsoft.com/office/powerpoint/2010/main" val="3083047265"/>
              </p:ext>
            </p:extLst>
          </p:nvPr>
        </p:nvGraphicFramePr>
        <p:xfrm>
          <a:off x="152400" y="4495800"/>
          <a:ext cx="2590800" cy="198120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graphicFrame>
        <p:nvGraphicFramePr>
          <p:cNvPr id="19" name="Diagram 18"/>
          <p:cNvGraphicFramePr/>
          <p:nvPr>
            <p:extLst>
              <p:ext uri="{D42A27DB-BD31-4B8C-83A1-F6EECF244321}">
                <p14:modId xmlns:p14="http://schemas.microsoft.com/office/powerpoint/2010/main" val="694752773"/>
              </p:ext>
            </p:extLst>
          </p:nvPr>
        </p:nvGraphicFramePr>
        <p:xfrm>
          <a:off x="2971800" y="4343400"/>
          <a:ext cx="2684675" cy="2133600"/>
        </p:xfrm>
        <a:graphic>
          <a:graphicData uri="http://schemas.openxmlformats.org/drawingml/2006/diagram">
            <dgm:relIds xmlns:dgm="http://schemas.openxmlformats.org/drawingml/2006/diagram" xmlns:r="http://schemas.openxmlformats.org/officeDocument/2006/relationships" r:dm="rId11" r:lo="rId12" r:qs="rId13" r:cs="rId14"/>
          </a:graphicData>
        </a:graphic>
      </p:graphicFrame>
      <p:graphicFrame>
        <p:nvGraphicFramePr>
          <p:cNvPr id="20" name="Diagram 19"/>
          <p:cNvGraphicFramePr/>
          <p:nvPr>
            <p:extLst>
              <p:ext uri="{D42A27DB-BD31-4B8C-83A1-F6EECF244321}">
                <p14:modId xmlns:p14="http://schemas.microsoft.com/office/powerpoint/2010/main" val="4290890409"/>
              </p:ext>
            </p:extLst>
          </p:nvPr>
        </p:nvGraphicFramePr>
        <p:xfrm>
          <a:off x="6111712" y="4419600"/>
          <a:ext cx="2590800" cy="1981200"/>
        </p:xfrm>
        <a:graphic>
          <a:graphicData uri="http://schemas.openxmlformats.org/drawingml/2006/diagram">
            <dgm:relIds xmlns:dgm="http://schemas.openxmlformats.org/drawingml/2006/diagram" xmlns:r="http://schemas.openxmlformats.org/officeDocument/2006/relationships" r:dm="rId16" r:lo="rId17" r:qs="rId18" r:cs="rId19"/>
          </a:graphicData>
        </a:graphic>
      </p:graphicFrame>
    </p:spTree>
    <p:extLst>
      <p:ext uri="{BB962C8B-B14F-4D97-AF65-F5344CB8AC3E}">
        <p14:creationId xmlns:p14="http://schemas.microsoft.com/office/powerpoint/2010/main" val="101110399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down)">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barn(inVertical)">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circle(in)">
                                      <p:cBhvr>
                                        <p:cTn id="22" dur="20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barn(inVertical)">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circle(in)">
                                      <p:cBhvr>
                                        <p:cTn id="32" dur="2000"/>
                                        <p:tgtEl>
                                          <p:spTgt spid="2"/>
                                        </p:tgtEl>
                                      </p:cBhvr>
                                    </p:animEffect>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1000"/>
                                        <p:tgtEl>
                                          <p:spTgt spid="9"/>
                                        </p:tgtEl>
                                      </p:cBhvr>
                                    </p:animEffect>
                                    <p:anim calcmode="lin" valueType="num">
                                      <p:cBhvr>
                                        <p:cTn id="38" dur="1000" fill="hold"/>
                                        <p:tgtEl>
                                          <p:spTgt spid="9"/>
                                        </p:tgtEl>
                                        <p:attrNameLst>
                                          <p:attrName>ppt_x</p:attrName>
                                        </p:attrNameLst>
                                      </p:cBhvr>
                                      <p:tavLst>
                                        <p:tav tm="0">
                                          <p:val>
                                            <p:strVal val="#ppt_x"/>
                                          </p:val>
                                        </p:tav>
                                        <p:tav tm="100000">
                                          <p:val>
                                            <p:strVal val="#ppt_x"/>
                                          </p:val>
                                        </p:tav>
                                      </p:tavLst>
                                    </p:anim>
                                    <p:anim calcmode="lin" valueType="num">
                                      <p:cBhvr>
                                        <p:cTn id="3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6" presetClass="entr" presetSubtype="16" fill="hold" grpId="0" nodeType="click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circle(in)">
                                      <p:cBhvr>
                                        <p:cTn id="44" dur="2000"/>
                                        <p:tgtEl>
                                          <p:spTgt spid="19"/>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grpId="0" nodeType="click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barn(inVertical)">
                                      <p:cBhvr>
                                        <p:cTn id="4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animBg="1"/>
      <p:bldP spid="15" grpId="0" animBg="1"/>
      <p:bldP spid="2" grpId="0" animBg="1"/>
      <p:bldP spid="16" grpId="0" animBg="1"/>
      <p:bldP spid="18" grpId="0" animBg="1"/>
      <p:bldGraphic spid="9" grpId="0">
        <p:bldAsOne/>
      </p:bldGraphic>
      <p:bldGraphic spid="19" grpId="0">
        <p:bldAsOne/>
      </p:bldGraphic>
      <p:bldGraphic spid="20" grpId="0">
        <p:bldAsOne/>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6930" y="1"/>
            <a:ext cx="9144000" cy="800994"/>
            <a:chOff x="16930" y="1"/>
            <a:chExt cx="9144000" cy="800994"/>
          </a:xfrm>
        </p:grpSpPr>
        <p:sp>
          <p:nvSpPr>
            <p:cNvPr id="5" name="Rectangle 4"/>
            <p:cNvSpPr/>
            <p:nvPr/>
          </p:nvSpPr>
          <p:spPr>
            <a:xfrm>
              <a:off x="16930" y="48226"/>
              <a:ext cx="9144000" cy="752769"/>
            </a:xfrm>
            <a:prstGeom prst="rect">
              <a:avLst/>
            </a:prstGeom>
            <a:solidFill>
              <a:srgbClr val="00B0F0"/>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6" name="Subtitle 4"/>
            <p:cNvSpPr txBox="1">
              <a:spLocks/>
            </p:cNvSpPr>
            <p:nvPr/>
          </p:nvSpPr>
          <p:spPr>
            <a:xfrm>
              <a:off x="6248400" y="1"/>
              <a:ext cx="2817223" cy="547522"/>
            </a:xfrm>
            <a:prstGeom prst="rect">
              <a:avLst/>
            </a:prstGeom>
          </p:spPr>
          <p:txBody>
            <a:bodyPr>
              <a:no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ctr"/>
              <a:r>
                <a:rPr lang="en-US" sz="1600" kern="0" dirty="0">
                  <a:solidFill>
                    <a:srgbClr val="002060"/>
                  </a:solidFill>
                  <a:latin typeface="Berlin Sans FB Demi" panose="020E0802020502020306" pitchFamily="34" charset="0"/>
                </a:rPr>
                <a:t>Ministry of higher Education                                     and Scientific Research</a:t>
              </a:r>
            </a:p>
          </p:txBody>
        </p:sp>
        <p:sp>
          <p:nvSpPr>
            <p:cNvPr id="7" name="Subtitle 4"/>
            <p:cNvSpPr txBox="1">
              <a:spLocks/>
            </p:cNvSpPr>
            <p:nvPr/>
          </p:nvSpPr>
          <p:spPr>
            <a:xfrm>
              <a:off x="16932" y="76200"/>
              <a:ext cx="3259667" cy="52646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2400" kern="1200" cap="all" spc="200" baseline="0">
                  <a:solidFill>
                    <a:schemeClr val="tx2"/>
                  </a:solidFill>
                  <a:latin typeface="+mj-lt"/>
                  <a:ea typeface="+mn-ea"/>
                  <a:cs typeface="+mn-cs"/>
                </a:defRPr>
              </a:lvl1pPr>
              <a:lvl2pPr marL="4572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9pPr>
            </a:lstStyle>
            <a:p>
              <a:pPr algn="ctr">
                <a:lnSpc>
                  <a:spcPct val="100000"/>
                </a:lnSpc>
              </a:pPr>
              <a:r>
                <a:rPr lang="en-US" sz="1200" dirty="0">
                  <a:solidFill>
                    <a:srgbClr val="002060"/>
                  </a:solidFill>
                  <a:latin typeface="Berlin Sans FB Demi" panose="020E0802020502020306" pitchFamily="34" charset="0"/>
                </a:rPr>
                <a:t>University of </a:t>
              </a:r>
              <a:r>
                <a:rPr lang="en-US" sz="1200" dirty="0" err="1">
                  <a:solidFill>
                    <a:srgbClr val="002060"/>
                  </a:solidFill>
                  <a:latin typeface="Berlin Sans FB Demi" panose="020E0802020502020306" pitchFamily="34" charset="0"/>
                </a:rPr>
                <a:t>Basrah</a:t>
              </a:r>
              <a:r>
                <a:rPr lang="en-US" sz="1200" dirty="0">
                  <a:solidFill>
                    <a:srgbClr val="002060"/>
                  </a:solidFill>
                  <a:latin typeface="Berlin Sans FB Demi" panose="020E0802020502020306" pitchFamily="34" charset="0"/>
                </a:rPr>
                <a:t>                Al-</a:t>
              </a:r>
              <a:r>
                <a:rPr lang="en-US" sz="1200" dirty="0" err="1">
                  <a:solidFill>
                    <a:srgbClr val="002060"/>
                  </a:solidFill>
                  <a:latin typeface="Berlin Sans FB Demi" panose="020E0802020502020306" pitchFamily="34" charset="0"/>
                </a:rPr>
                <a:t>zahraa</a:t>
              </a:r>
              <a:r>
                <a:rPr lang="en-US" sz="1200" dirty="0">
                  <a:solidFill>
                    <a:srgbClr val="002060"/>
                  </a:solidFill>
                  <a:latin typeface="Berlin Sans FB Demi" panose="020E0802020502020306" pitchFamily="34" charset="0"/>
                </a:rPr>
                <a:t> medical college</a:t>
              </a:r>
            </a:p>
          </p:txBody>
        </p:sp>
        <p:pic>
          <p:nvPicPr>
            <p:cNvPr id="8" name="Picture 7"/>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14375" b="93047" l="0" r="100000"/>
                      </a14:imgEffect>
                    </a14:imgLayer>
                  </a14:imgProps>
                </a:ext>
                <a:ext uri="{28A0092B-C50C-407E-A947-70E740481C1C}">
                  <a14:useLocalDpi xmlns:a14="http://schemas.microsoft.com/office/drawing/2010/main" val="0"/>
                </a:ext>
              </a:extLst>
            </a:blip>
            <a:srcRect t="13863" b="16439"/>
            <a:stretch/>
          </p:blipFill>
          <p:spPr>
            <a:xfrm>
              <a:off x="4114800" y="1"/>
              <a:ext cx="761999" cy="685800"/>
            </a:xfrm>
            <a:prstGeom prst="rect">
              <a:avLst/>
            </a:prstGeom>
          </p:spPr>
        </p:pic>
      </p:grpSp>
      <p:sp>
        <p:nvSpPr>
          <p:cNvPr id="9" name="عنوان 1">
            <a:extLst>
              <a:ext uri="{FF2B5EF4-FFF2-40B4-BE49-F238E27FC236}">
                <a16:creationId xmlns:a16="http://schemas.microsoft.com/office/drawing/2014/main" id="{C1D952B2-5518-8846-AB8D-E7FA9C92BF98}"/>
              </a:ext>
            </a:extLst>
          </p:cNvPr>
          <p:cNvSpPr>
            <a:spLocks noGrp="1"/>
          </p:cNvSpPr>
          <p:nvPr>
            <p:ph type="title"/>
          </p:nvPr>
        </p:nvSpPr>
        <p:spPr>
          <a:xfrm>
            <a:off x="1981200" y="947386"/>
            <a:ext cx="5029200" cy="652814"/>
          </a:xfrm>
          <a:solidFill>
            <a:schemeClr val="accent1">
              <a:lumMod val="40000"/>
              <a:lumOff val="60000"/>
            </a:schemeClr>
          </a:solidFill>
          <a:ln>
            <a:solidFill>
              <a:srgbClr val="002060"/>
            </a:solidFill>
          </a:ln>
        </p:spPr>
        <p:txBody>
          <a:bodyPr>
            <a:normAutofit/>
          </a:bodyPr>
          <a:lstStyle/>
          <a:p>
            <a:pPr algn="ctr" defTabSz="914400" rtl="0" eaLnBrk="1" latinLnBrk="0" hangingPunct="1">
              <a:spcBef>
                <a:spcPct val="0"/>
              </a:spcBef>
              <a:buNone/>
            </a:pPr>
            <a:r>
              <a:rPr lang="en-AU" sz="3200" b="1" dirty="0"/>
              <a:t>Mechanism Of Acid Secretion </a:t>
            </a:r>
            <a:endParaRPr lang="ar-IQ" sz="3200" b="1" dirty="0"/>
          </a:p>
        </p:txBody>
      </p:sp>
      <p:pic>
        <p:nvPicPr>
          <p:cNvPr id="12" name="Picture 11">
            <a:extLst>
              <a:ext uri="{FF2B5EF4-FFF2-40B4-BE49-F238E27FC236}">
                <a16:creationId xmlns:a16="http://schemas.microsoft.com/office/drawing/2014/main" id="{74FEB2A0-6314-DD47-A2ED-7CC8FB6EDAD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94370" y="6019800"/>
            <a:ext cx="866560" cy="762000"/>
          </a:xfrm>
          <a:prstGeom prst="rect">
            <a:avLst/>
          </a:prstGeom>
        </p:spPr>
      </p:pic>
      <p:sp>
        <p:nvSpPr>
          <p:cNvPr id="13" name="Rectangle 12">
            <a:extLst>
              <a:ext uri="{FF2B5EF4-FFF2-40B4-BE49-F238E27FC236}">
                <a16:creationId xmlns:a16="http://schemas.microsoft.com/office/drawing/2014/main" id="{476D372C-29E1-9E4E-B4A2-7D1AA1A73DB2}"/>
              </a:ext>
            </a:extLst>
          </p:cNvPr>
          <p:cNvSpPr/>
          <p:nvPr/>
        </p:nvSpPr>
        <p:spPr>
          <a:xfrm>
            <a:off x="8023860" y="947386"/>
            <a:ext cx="914400" cy="652814"/>
          </a:xfrm>
          <a:prstGeom prst="rect">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FF0000"/>
                </a:solidFill>
              </a:rPr>
              <a:t>LO-3</a:t>
            </a:r>
          </a:p>
        </p:txBody>
      </p:sp>
      <p:pic>
        <p:nvPicPr>
          <p:cNvPr id="14" name="Picture 2"/>
          <p:cNvPicPr>
            <a:picLocks noChangeAspect="1" noChangeArrowheads="1"/>
          </p:cNvPicPr>
          <p:nvPr/>
        </p:nvPicPr>
        <p:blipFill rotWithShape="1">
          <a:blip r:embed="rId6">
            <a:extLst>
              <a:ext uri="{28A0092B-C50C-407E-A947-70E740481C1C}">
                <a14:useLocalDpi xmlns:a14="http://schemas.microsoft.com/office/drawing/2010/main" val="0"/>
              </a:ext>
            </a:extLst>
          </a:blip>
          <a:srcRect l="19170" t="18490" r="11557" b="24117"/>
          <a:stretch/>
        </p:blipFill>
        <p:spPr bwMode="auto">
          <a:xfrm>
            <a:off x="-25052" y="1828800"/>
            <a:ext cx="7873652" cy="35448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1066800" y="6019800"/>
            <a:ext cx="6781800" cy="369332"/>
          </a:xfrm>
          <a:prstGeom prst="rect">
            <a:avLst/>
          </a:prstGeom>
          <a:noFill/>
        </p:spPr>
        <p:txBody>
          <a:bodyPr wrap="square" rtlCol="0">
            <a:spAutoFit/>
          </a:bodyPr>
          <a:lstStyle/>
          <a:p>
            <a:r>
              <a:rPr lang="en-US" dirty="0"/>
              <a:t>Vander s Human physiology 13 </a:t>
            </a:r>
            <a:r>
              <a:rPr lang="en-US" dirty="0" err="1"/>
              <a:t>ed</a:t>
            </a:r>
            <a:endParaRPr lang="en-US" dirty="0"/>
          </a:p>
        </p:txBody>
      </p:sp>
      <p:sp>
        <p:nvSpPr>
          <p:cNvPr id="15" name="TextBox 14"/>
          <p:cNvSpPr txBox="1"/>
          <p:nvPr/>
        </p:nvSpPr>
        <p:spPr>
          <a:xfrm>
            <a:off x="4671060" y="2319945"/>
            <a:ext cx="3352800" cy="276999"/>
          </a:xfrm>
          <a:prstGeom prst="rect">
            <a:avLst/>
          </a:prstGeom>
          <a:noFill/>
        </p:spPr>
        <p:txBody>
          <a:bodyPr wrap="square" rtlCol="0">
            <a:spAutoFit/>
          </a:bodyPr>
          <a:lstStyle/>
          <a:p>
            <a:r>
              <a:rPr lang="en-US" sz="1200" b="1" dirty="0">
                <a:solidFill>
                  <a:srgbClr val="FF0000"/>
                </a:solidFill>
              </a:rPr>
              <a:t>Parietal HCL production cells</a:t>
            </a:r>
          </a:p>
        </p:txBody>
      </p:sp>
      <p:sp>
        <p:nvSpPr>
          <p:cNvPr id="17" name="Right Brace 16"/>
          <p:cNvSpPr/>
          <p:nvPr/>
        </p:nvSpPr>
        <p:spPr>
          <a:xfrm>
            <a:off x="7391400" y="3647694"/>
            <a:ext cx="492485" cy="1239012"/>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b="1" dirty="0"/>
          </a:p>
        </p:txBody>
      </p:sp>
      <p:sp>
        <p:nvSpPr>
          <p:cNvPr id="18" name="TextBox 17"/>
          <p:cNvSpPr txBox="1"/>
          <p:nvPr/>
        </p:nvSpPr>
        <p:spPr>
          <a:xfrm>
            <a:off x="8176258" y="4005590"/>
            <a:ext cx="762002" cy="523220"/>
          </a:xfrm>
          <a:prstGeom prst="rect">
            <a:avLst/>
          </a:prstGeom>
          <a:solidFill>
            <a:schemeClr val="accent1">
              <a:lumMod val="20000"/>
              <a:lumOff val="80000"/>
            </a:schemeClr>
          </a:solidFill>
        </p:spPr>
        <p:txBody>
          <a:bodyPr wrap="square" rtlCol="0">
            <a:spAutoFit/>
          </a:bodyPr>
          <a:lstStyle/>
          <a:p>
            <a:r>
              <a:rPr lang="en-US" sz="2800" b="1" dirty="0"/>
              <a:t>HCL</a:t>
            </a:r>
          </a:p>
        </p:txBody>
      </p:sp>
      <p:sp>
        <p:nvSpPr>
          <p:cNvPr id="22" name="Oval 21"/>
          <p:cNvSpPr/>
          <p:nvPr/>
        </p:nvSpPr>
        <p:spPr>
          <a:xfrm>
            <a:off x="685800" y="3124200"/>
            <a:ext cx="685801" cy="645712"/>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p:cNvSpPr/>
          <p:nvPr/>
        </p:nvSpPr>
        <p:spPr>
          <a:xfrm>
            <a:off x="7010400" y="3088088"/>
            <a:ext cx="685801" cy="645712"/>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ounded Rectangle 23"/>
          <p:cNvSpPr/>
          <p:nvPr/>
        </p:nvSpPr>
        <p:spPr>
          <a:xfrm>
            <a:off x="7602358" y="4724400"/>
            <a:ext cx="1463266" cy="1219200"/>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2060"/>
                </a:solidFill>
              </a:rPr>
              <a:t>PH &lt; 2</a:t>
            </a:r>
          </a:p>
          <a:p>
            <a:pPr algn="ctr"/>
            <a:r>
              <a:rPr lang="en-US" b="1" dirty="0">
                <a:solidFill>
                  <a:srgbClr val="002060"/>
                </a:solidFill>
              </a:rPr>
              <a:t>[HCL] = 100mmol/l</a:t>
            </a:r>
          </a:p>
        </p:txBody>
      </p:sp>
    </p:spTree>
    <p:extLst>
      <p:ext uri="{BB962C8B-B14F-4D97-AF65-F5344CB8AC3E}">
        <p14:creationId xmlns:p14="http://schemas.microsoft.com/office/powerpoint/2010/main" val="178694640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heel(1)">
                                      <p:cBhvr>
                                        <p:cTn id="7" dur="20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heel(1)">
                                      <p:cBhvr>
                                        <p:cTn id="12" dur="20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circle(in)">
                                      <p:cBhvr>
                                        <p:cTn id="17" dur="2000"/>
                                        <p:tgtEl>
                                          <p:spTgt spid="24"/>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wheel(1)">
                                      <p:cBhvr>
                                        <p:cTn id="22" dur="2000"/>
                                        <p:tgtEl>
                                          <p:spTgt spid="23"/>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wheel(1)">
                                      <p:cBhvr>
                                        <p:cTn id="27" dur="2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22" grpId="0" animBg="1"/>
      <p:bldP spid="23" grpId="0" animBg="1"/>
      <p:bldP spid="2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0"/>
            <a:ext cx="9144000" cy="886249"/>
            <a:chOff x="0" y="1"/>
            <a:chExt cx="9144000" cy="685800"/>
          </a:xfrm>
        </p:grpSpPr>
        <p:sp>
          <p:nvSpPr>
            <p:cNvPr id="5" name="Rectangle 4"/>
            <p:cNvSpPr/>
            <p:nvPr/>
          </p:nvSpPr>
          <p:spPr>
            <a:xfrm>
              <a:off x="0" y="1"/>
              <a:ext cx="9144000" cy="652814"/>
            </a:xfrm>
            <a:prstGeom prst="rect">
              <a:avLst/>
            </a:prstGeom>
            <a:solidFill>
              <a:srgbClr val="00B0F0"/>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6" name="Subtitle 4"/>
            <p:cNvSpPr txBox="1">
              <a:spLocks/>
            </p:cNvSpPr>
            <p:nvPr/>
          </p:nvSpPr>
          <p:spPr>
            <a:xfrm>
              <a:off x="6248400" y="1"/>
              <a:ext cx="2817223" cy="547522"/>
            </a:xfrm>
            <a:prstGeom prst="rect">
              <a:avLst/>
            </a:prstGeom>
          </p:spPr>
          <p:txBody>
            <a:bodyPr>
              <a:no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ctr"/>
              <a:r>
                <a:rPr lang="en-US" sz="1600" kern="0" dirty="0">
                  <a:solidFill>
                    <a:srgbClr val="002060"/>
                  </a:solidFill>
                  <a:latin typeface="Berlin Sans FB Demi" panose="020E0802020502020306" pitchFamily="34" charset="0"/>
                </a:rPr>
                <a:t>Ministry of higher Education                                     and Scientific Research</a:t>
              </a:r>
            </a:p>
          </p:txBody>
        </p:sp>
        <p:sp>
          <p:nvSpPr>
            <p:cNvPr id="7" name="Subtitle 4"/>
            <p:cNvSpPr txBox="1">
              <a:spLocks/>
            </p:cNvSpPr>
            <p:nvPr/>
          </p:nvSpPr>
          <p:spPr>
            <a:xfrm>
              <a:off x="16932" y="76200"/>
              <a:ext cx="3259667" cy="52646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2400" kern="1200" cap="all" spc="200" baseline="0">
                  <a:solidFill>
                    <a:schemeClr val="tx2"/>
                  </a:solidFill>
                  <a:latin typeface="+mj-lt"/>
                  <a:ea typeface="+mn-ea"/>
                  <a:cs typeface="+mn-cs"/>
                </a:defRPr>
              </a:lvl1pPr>
              <a:lvl2pPr marL="4572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9pPr>
            </a:lstStyle>
            <a:p>
              <a:pPr algn="ctr">
                <a:lnSpc>
                  <a:spcPct val="100000"/>
                </a:lnSpc>
              </a:pPr>
              <a:r>
                <a:rPr lang="en-US" sz="1200" dirty="0">
                  <a:solidFill>
                    <a:srgbClr val="002060"/>
                  </a:solidFill>
                  <a:latin typeface="Berlin Sans FB Demi" panose="020E0802020502020306" pitchFamily="34" charset="0"/>
                </a:rPr>
                <a:t>University of </a:t>
              </a:r>
              <a:r>
                <a:rPr lang="en-US" sz="1200" dirty="0" err="1">
                  <a:solidFill>
                    <a:srgbClr val="002060"/>
                  </a:solidFill>
                  <a:latin typeface="Berlin Sans FB Demi" panose="020E0802020502020306" pitchFamily="34" charset="0"/>
                </a:rPr>
                <a:t>Basrah</a:t>
              </a:r>
              <a:r>
                <a:rPr lang="en-US" sz="1200" dirty="0">
                  <a:solidFill>
                    <a:srgbClr val="002060"/>
                  </a:solidFill>
                  <a:latin typeface="Berlin Sans FB Demi" panose="020E0802020502020306" pitchFamily="34" charset="0"/>
                </a:rPr>
                <a:t>                Al-</a:t>
              </a:r>
              <a:r>
                <a:rPr lang="en-US" sz="1200" dirty="0" err="1">
                  <a:solidFill>
                    <a:srgbClr val="002060"/>
                  </a:solidFill>
                  <a:latin typeface="Berlin Sans FB Demi" panose="020E0802020502020306" pitchFamily="34" charset="0"/>
                </a:rPr>
                <a:t>zahraa</a:t>
              </a:r>
              <a:r>
                <a:rPr lang="en-US" sz="1200" dirty="0">
                  <a:solidFill>
                    <a:srgbClr val="002060"/>
                  </a:solidFill>
                  <a:latin typeface="Berlin Sans FB Demi" panose="020E0802020502020306" pitchFamily="34" charset="0"/>
                </a:rPr>
                <a:t> medical college</a:t>
              </a:r>
            </a:p>
          </p:txBody>
        </p:sp>
        <p:pic>
          <p:nvPicPr>
            <p:cNvPr id="8" name="Picture 7"/>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14375" b="93047" l="0" r="100000"/>
                      </a14:imgEffect>
                    </a14:imgLayer>
                  </a14:imgProps>
                </a:ext>
                <a:ext uri="{28A0092B-C50C-407E-A947-70E740481C1C}">
                  <a14:useLocalDpi xmlns:a14="http://schemas.microsoft.com/office/drawing/2010/main" val="0"/>
                </a:ext>
              </a:extLst>
            </a:blip>
            <a:srcRect t="13863" b="16439"/>
            <a:stretch/>
          </p:blipFill>
          <p:spPr>
            <a:xfrm>
              <a:off x="4114800" y="1"/>
              <a:ext cx="761999" cy="685800"/>
            </a:xfrm>
            <a:prstGeom prst="rect">
              <a:avLst/>
            </a:prstGeom>
          </p:spPr>
        </p:pic>
      </p:grpSp>
      <p:sp>
        <p:nvSpPr>
          <p:cNvPr id="9" name="عنوان 1">
            <a:extLst>
              <a:ext uri="{FF2B5EF4-FFF2-40B4-BE49-F238E27FC236}">
                <a16:creationId xmlns:a16="http://schemas.microsoft.com/office/drawing/2014/main" id="{B83DE116-7293-F743-BA0C-CCA924DA3DC0}"/>
              </a:ext>
            </a:extLst>
          </p:cNvPr>
          <p:cNvSpPr>
            <a:spLocks noGrp="1"/>
          </p:cNvSpPr>
          <p:nvPr>
            <p:ph type="title"/>
          </p:nvPr>
        </p:nvSpPr>
        <p:spPr>
          <a:xfrm>
            <a:off x="1981200" y="947386"/>
            <a:ext cx="5029200" cy="652814"/>
          </a:xfrm>
          <a:solidFill>
            <a:schemeClr val="accent1">
              <a:lumMod val="40000"/>
              <a:lumOff val="60000"/>
            </a:schemeClr>
          </a:solidFill>
          <a:ln>
            <a:solidFill>
              <a:srgbClr val="002060"/>
            </a:solidFill>
          </a:ln>
        </p:spPr>
        <p:txBody>
          <a:bodyPr>
            <a:noAutofit/>
          </a:bodyPr>
          <a:lstStyle/>
          <a:p>
            <a:pPr algn="ctr" defTabSz="914400"/>
            <a:br>
              <a:rPr lang="en-US" sz="3200" b="1" dirty="0"/>
            </a:br>
            <a:r>
              <a:rPr lang="en-US" sz="3200" b="1" dirty="0"/>
              <a:t>Alkaline tide</a:t>
            </a:r>
            <a:br>
              <a:rPr lang="en-US" sz="3200" b="1" dirty="0"/>
            </a:br>
            <a:endParaRPr lang="ar-IQ" sz="3200" b="1" dirty="0"/>
          </a:p>
        </p:txBody>
      </p:sp>
      <p:sp>
        <p:nvSpPr>
          <p:cNvPr id="10" name="عنصر نائب للمحتوى 2">
            <a:extLst>
              <a:ext uri="{FF2B5EF4-FFF2-40B4-BE49-F238E27FC236}">
                <a16:creationId xmlns:a16="http://schemas.microsoft.com/office/drawing/2014/main" id="{C649C8E0-1BD6-B54F-9FBC-91BA5326E9E3}"/>
              </a:ext>
            </a:extLst>
          </p:cNvPr>
          <p:cNvSpPr>
            <a:spLocks noGrp="1"/>
          </p:cNvSpPr>
          <p:nvPr>
            <p:ph idx="1"/>
          </p:nvPr>
        </p:nvSpPr>
        <p:spPr>
          <a:xfrm>
            <a:off x="250001" y="1676399"/>
            <a:ext cx="8643998" cy="4939437"/>
          </a:xfrm>
          <a:ln>
            <a:solidFill>
              <a:srgbClr val="002060"/>
            </a:solidFill>
          </a:ln>
        </p:spPr>
        <p:txBody>
          <a:bodyPr>
            <a:normAutofit/>
          </a:bodyPr>
          <a:lstStyle/>
          <a:p>
            <a:pPr marL="0" indent="0" algn="l" rtl="0">
              <a:buNone/>
            </a:pPr>
            <a:endParaRPr lang="en-US" sz="2400" dirty="0"/>
          </a:p>
        </p:txBody>
      </p:sp>
      <p:pic>
        <p:nvPicPr>
          <p:cNvPr id="12" name="Picture 11">
            <a:extLst>
              <a:ext uri="{FF2B5EF4-FFF2-40B4-BE49-F238E27FC236}">
                <a16:creationId xmlns:a16="http://schemas.microsoft.com/office/drawing/2014/main" id="{9B292951-D41B-364C-A4FE-04AF2403D37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94370" y="6019800"/>
            <a:ext cx="866560" cy="762000"/>
          </a:xfrm>
          <a:prstGeom prst="rect">
            <a:avLst/>
          </a:prstGeom>
        </p:spPr>
      </p:pic>
      <p:sp>
        <p:nvSpPr>
          <p:cNvPr id="13" name="Rectangle 12">
            <a:extLst>
              <a:ext uri="{FF2B5EF4-FFF2-40B4-BE49-F238E27FC236}">
                <a16:creationId xmlns:a16="http://schemas.microsoft.com/office/drawing/2014/main" id="{FF92ADE9-902A-0E4F-9385-A5FA00CFC254}"/>
              </a:ext>
            </a:extLst>
          </p:cNvPr>
          <p:cNvSpPr/>
          <p:nvPr/>
        </p:nvSpPr>
        <p:spPr>
          <a:xfrm>
            <a:off x="8001000" y="871186"/>
            <a:ext cx="914400" cy="652814"/>
          </a:xfrm>
          <a:prstGeom prst="rect">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0000"/>
                </a:solidFill>
              </a:rPr>
              <a:t>LO-3</a:t>
            </a:r>
          </a:p>
        </p:txBody>
      </p:sp>
      <p:graphicFrame>
        <p:nvGraphicFramePr>
          <p:cNvPr id="2" name="Diagram 1"/>
          <p:cNvGraphicFramePr/>
          <p:nvPr>
            <p:extLst>
              <p:ext uri="{D42A27DB-BD31-4B8C-83A1-F6EECF244321}">
                <p14:modId xmlns:p14="http://schemas.microsoft.com/office/powerpoint/2010/main" val="1101368310"/>
              </p:ext>
            </p:extLst>
          </p:nvPr>
        </p:nvGraphicFramePr>
        <p:xfrm>
          <a:off x="1646765" y="1397000"/>
          <a:ext cx="6354235" cy="188468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graphicFrame>
        <p:nvGraphicFramePr>
          <p:cNvPr id="11" name="Diagram 10"/>
          <p:cNvGraphicFramePr/>
          <p:nvPr>
            <p:extLst>
              <p:ext uri="{D42A27DB-BD31-4B8C-83A1-F6EECF244321}">
                <p14:modId xmlns:p14="http://schemas.microsoft.com/office/powerpoint/2010/main" val="3517262218"/>
              </p:ext>
            </p:extLst>
          </p:nvPr>
        </p:nvGraphicFramePr>
        <p:xfrm>
          <a:off x="4094480" y="2695149"/>
          <a:ext cx="3542211" cy="2204301"/>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pic>
        <p:nvPicPr>
          <p:cNvPr id="2051" name="Picture 3"/>
          <p:cNvPicPr>
            <a:picLocks noChangeAspect="1" noChangeArrowheads="1"/>
          </p:cNvPicPr>
          <p:nvPr/>
        </p:nvPicPr>
        <p:blipFill rotWithShape="1">
          <a:blip r:embed="rId15" cstate="print">
            <a:extLst>
              <a:ext uri="{28A0092B-C50C-407E-A947-70E740481C1C}">
                <a14:useLocalDpi xmlns:a14="http://schemas.microsoft.com/office/drawing/2010/main" val="0"/>
              </a:ext>
            </a:extLst>
          </a:blip>
          <a:srcRect l="37444" t="18073" r="29473" b="24445"/>
          <a:stretch/>
        </p:blipFill>
        <p:spPr bwMode="auto">
          <a:xfrm>
            <a:off x="2669592" y="3459270"/>
            <a:ext cx="1902407" cy="1859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Rectangle 14"/>
          <p:cNvSpPr/>
          <p:nvPr/>
        </p:nvSpPr>
        <p:spPr>
          <a:xfrm>
            <a:off x="2590800" y="3398520"/>
            <a:ext cx="870434" cy="3352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90600" y="3281680"/>
            <a:ext cx="870434" cy="3352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6781800" y="3886200"/>
            <a:ext cx="217609"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descr="C:\Users\majid\Pictures\Pancreas-Pictures-3.jpg"/>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6304281" y="3451650"/>
            <a:ext cx="1019907" cy="736600"/>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1295399" y="5410200"/>
            <a:ext cx="4114801" cy="954107"/>
          </a:xfrm>
          <a:prstGeom prst="rect">
            <a:avLst/>
          </a:prstGeom>
          <a:noFill/>
        </p:spPr>
        <p:txBody>
          <a:bodyPr wrap="square" rtlCol="0">
            <a:spAutoFit/>
          </a:bodyPr>
          <a:lstStyle/>
          <a:p>
            <a:pPr algn="ctr"/>
            <a:r>
              <a:rPr lang="en-US" sz="2800" dirty="0"/>
              <a:t>To </a:t>
            </a:r>
            <a:r>
              <a:rPr lang="en-US" sz="2800" dirty="0" err="1"/>
              <a:t>neutralise</a:t>
            </a:r>
            <a:r>
              <a:rPr lang="en-US" sz="2800" dirty="0"/>
              <a:t> the acid as it leave the stomach</a:t>
            </a:r>
          </a:p>
        </p:txBody>
      </p:sp>
    </p:spTree>
    <p:extLst>
      <p:ext uri="{BB962C8B-B14F-4D97-AF65-F5344CB8AC3E}">
        <p14:creationId xmlns:p14="http://schemas.microsoft.com/office/powerpoint/2010/main" val="56356217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par>
                                <p:cTn id="13" presetID="16" presetClass="entr" presetSubtype="21" fill="hold" nodeType="with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barn(inVertical)">
                                      <p:cBhvr>
                                        <p:cTn id="15" dur="500"/>
                                        <p:tgtEl>
                                          <p:spTgt spid="20"/>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2051"/>
                                        </p:tgtEl>
                                        <p:attrNameLst>
                                          <p:attrName>style.visibility</p:attrName>
                                        </p:attrNameLst>
                                      </p:cBhvr>
                                      <p:to>
                                        <p:strVal val="visible"/>
                                      </p:to>
                                    </p:set>
                                    <p:animEffect transition="in" filter="wipe(down)">
                                      <p:cBhvr>
                                        <p:cTn id="20" dur="500"/>
                                        <p:tgtEl>
                                          <p:spTgt spid="2051"/>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1000"/>
                                        <p:tgtEl>
                                          <p:spTgt spid="16"/>
                                        </p:tgtEl>
                                      </p:cBhvr>
                                    </p:animEffect>
                                    <p:anim calcmode="lin" valueType="num">
                                      <p:cBhvr>
                                        <p:cTn id="26" dur="1000" fill="hold"/>
                                        <p:tgtEl>
                                          <p:spTgt spid="16"/>
                                        </p:tgtEl>
                                        <p:attrNameLst>
                                          <p:attrName>ppt_x</p:attrName>
                                        </p:attrNameLst>
                                      </p:cBhvr>
                                      <p:tavLst>
                                        <p:tav tm="0">
                                          <p:val>
                                            <p:strVal val="#ppt_x"/>
                                          </p:val>
                                        </p:tav>
                                        <p:tav tm="100000">
                                          <p:val>
                                            <p:strVal val="#ppt_x"/>
                                          </p:val>
                                        </p:tav>
                                      </p:tavLst>
                                    </p:anim>
                                    <p:anim calcmode="lin" valueType="num">
                                      <p:cBhvr>
                                        <p:cTn id="27"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Graphic spid="11" grpId="0">
        <p:bldAsOne/>
      </p:bldGraphic>
      <p:bldP spid="1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5848" y="1"/>
            <a:ext cx="9144000" cy="792684"/>
            <a:chOff x="5848" y="1"/>
            <a:chExt cx="9144000" cy="792684"/>
          </a:xfrm>
        </p:grpSpPr>
        <p:sp>
          <p:nvSpPr>
            <p:cNvPr id="5" name="Rectangle 4"/>
            <p:cNvSpPr/>
            <p:nvPr/>
          </p:nvSpPr>
          <p:spPr>
            <a:xfrm>
              <a:off x="5848" y="32986"/>
              <a:ext cx="9144000" cy="759699"/>
            </a:xfrm>
            <a:prstGeom prst="rect">
              <a:avLst/>
            </a:prstGeom>
            <a:solidFill>
              <a:srgbClr val="00B0F0"/>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6" name="Subtitle 4"/>
            <p:cNvSpPr txBox="1">
              <a:spLocks/>
            </p:cNvSpPr>
            <p:nvPr/>
          </p:nvSpPr>
          <p:spPr>
            <a:xfrm>
              <a:off x="6248400" y="1"/>
              <a:ext cx="2817223" cy="547522"/>
            </a:xfrm>
            <a:prstGeom prst="rect">
              <a:avLst/>
            </a:prstGeom>
          </p:spPr>
          <p:txBody>
            <a:bodyPr>
              <a:no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ctr"/>
              <a:r>
                <a:rPr lang="en-US" sz="1600" kern="0" dirty="0">
                  <a:solidFill>
                    <a:srgbClr val="002060"/>
                  </a:solidFill>
                  <a:latin typeface="Berlin Sans FB Demi" panose="020E0802020502020306" pitchFamily="34" charset="0"/>
                </a:rPr>
                <a:t>Ministry of higher Education                                     and Scientific Research</a:t>
              </a:r>
            </a:p>
          </p:txBody>
        </p:sp>
        <p:sp>
          <p:nvSpPr>
            <p:cNvPr id="7" name="Subtitle 4"/>
            <p:cNvSpPr txBox="1">
              <a:spLocks/>
            </p:cNvSpPr>
            <p:nvPr/>
          </p:nvSpPr>
          <p:spPr>
            <a:xfrm>
              <a:off x="16932" y="76200"/>
              <a:ext cx="3259667" cy="52646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2400" kern="1200" cap="all" spc="200" baseline="0">
                  <a:solidFill>
                    <a:schemeClr val="tx2"/>
                  </a:solidFill>
                  <a:latin typeface="+mj-lt"/>
                  <a:ea typeface="+mn-ea"/>
                  <a:cs typeface="+mn-cs"/>
                </a:defRPr>
              </a:lvl1pPr>
              <a:lvl2pPr marL="4572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9pPr>
            </a:lstStyle>
            <a:p>
              <a:pPr algn="ctr">
                <a:lnSpc>
                  <a:spcPct val="100000"/>
                </a:lnSpc>
              </a:pPr>
              <a:r>
                <a:rPr lang="en-US" sz="1200" dirty="0">
                  <a:solidFill>
                    <a:srgbClr val="002060"/>
                  </a:solidFill>
                  <a:latin typeface="Berlin Sans FB Demi" panose="020E0802020502020306" pitchFamily="34" charset="0"/>
                </a:rPr>
                <a:t>University of </a:t>
              </a:r>
              <a:r>
                <a:rPr lang="en-US" sz="1200" dirty="0" err="1">
                  <a:solidFill>
                    <a:srgbClr val="002060"/>
                  </a:solidFill>
                  <a:latin typeface="Berlin Sans FB Demi" panose="020E0802020502020306" pitchFamily="34" charset="0"/>
                </a:rPr>
                <a:t>Basrah</a:t>
              </a:r>
              <a:r>
                <a:rPr lang="en-US" sz="1200" dirty="0">
                  <a:solidFill>
                    <a:srgbClr val="002060"/>
                  </a:solidFill>
                  <a:latin typeface="Berlin Sans FB Demi" panose="020E0802020502020306" pitchFamily="34" charset="0"/>
                </a:rPr>
                <a:t>                Al-</a:t>
              </a:r>
              <a:r>
                <a:rPr lang="en-US" sz="1200" dirty="0" err="1">
                  <a:solidFill>
                    <a:srgbClr val="002060"/>
                  </a:solidFill>
                  <a:latin typeface="Berlin Sans FB Demi" panose="020E0802020502020306" pitchFamily="34" charset="0"/>
                </a:rPr>
                <a:t>zahraa</a:t>
              </a:r>
              <a:r>
                <a:rPr lang="en-US" sz="1200" dirty="0">
                  <a:solidFill>
                    <a:srgbClr val="002060"/>
                  </a:solidFill>
                  <a:latin typeface="Berlin Sans FB Demi" panose="020E0802020502020306" pitchFamily="34" charset="0"/>
                </a:rPr>
                <a:t> medical college</a:t>
              </a:r>
            </a:p>
          </p:txBody>
        </p:sp>
        <p:pic>
          <p:nvPicPr>
            <p:cNvPr id="8" name="Picture 7"/>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14375" b="93047" l="0" r="100000"/>
                      </a14:imgEffect>
                    </a14:imgLayer>
                  </a14:imgProps>
                </a:ext>
                <a:ext uri="{28A0092B-C50C-407E-A947-70E740481C1C}">
                  <a14:useLocalDpi xmlns:a14="http://schemas.microsoft.com/office/drawing/2010/main" val="0"/>
                </a:ext>
              </a:extLst>
            </a:blip>
            <a:srcRect t="13863" b="16439"/>
            <a:stretch/>
          </p:blipFill>
          <p:spPr>
            <a:xfrm>
              <a:off x="4114800" y="1"/>
              <a:ext cx="761999" cy="685800"/>
            </a:xfrm>
            <a:prstGeom prst="rect">
              <a:avLst/>
            </a:prstGeom>
          </p:spPr>
        </p:pic>
      </p:grpSp>
      <p:sp>
        <p:nvSpPr>
          <p:cNvPr id="9" name="عنوان 1">
            <a:extLst>
              <a:ext uri="{FF2B5EF4-FFF2-40B4-BE49-F238E27FC236}">
                <a16:creationId xmlns:a16="http://schemas.microsoft.com/office/drawing/2014/main" id="{B83DE116-7293-F743-BA0C-CCA924DA3DC0}"/>
              </a:ext>
            </a:extLst>
          </p:cNvPr>
          <p:cNvSpPr>
            <a:spLocks noGrp="1"/>
          </p:cNvSpPr>
          <p:nvPr>
            <p:ph type="title"/>
          </p:nvPr>
        </p:nvSpPr>
        <p:spPr>
          <a:xfrm>
            <a:off x="1981200" y="871186"/>
            <a:ext cx="5029200" cy="652814"/>
          </a:xfrm>
          <a:solidFill>
            <a:schemeClr val="accent1">
              <a:lumMod val="40000"/>
              <a:lumOff val="60000"/>
            </a:schemeClr>
          </a:solidFill>
          <a:ln>
            <a:solidFill>
              <a:srgbClr val="002060"/>
            </a:solidFill>
          </a:ln>
        </p:spPr>
        <p:txBody>
          <a:bodyPr>
            <a:normAutofit/>
          </a:bodyPr>
          <a:lstStyle/>
          <a:p>
            <a:pPr algn="ctr" defTabSz="914400"/>
            <a:r>
              <a:rPr lang="en-GB" sz="2800" b="1" dirty="0"/>
              <a:t>Control of Gastric Acid Secretion</a:t>
            </a:r>
            <a:endParaRPr lang="ar-IQ" sz="2800" b="1" dirty="0"/>
          </a:p>
        </p:txBody>
      </p:sp>
      <p:pic>
        <p:nvPicPr>
          <p:cNvPr id="12" name="Picture 11">
            <a:extLst>
              <a:ext uri="{FF2B5EF4-FFF2-40B4-BE49-F238E27FC236}">
                <a16:creationId xmlns:a16="http://schemas.microsoft.com/office/drawing/2014/main" id="{24348A7D-AE1B-784B-9D07-E0EDC7F9D0C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94370" y="6019800"/>
            <a:ext cx="866560" cy="762000"/>
          </a:xfrm>
          <a:prstGeom prst="rect">
            <a:avLst/>
          </a:prstGeom>
        </p:spPr>
      </p:pic>
      <p:sp>
        <p:nvSpPr>
          <p:cNvPr id="13" name="Rectangle 12">
            <a:extLst>
              <a:ext uri="{FF2B5EF4-FFF2-40B4-BE49-F238E27FC236}">
                <a16:creationId xmlns:a16="http://schemas.microsoft.com/office/drawing/2014/main" id="{A2707426-AD0A-FB49-871F-1D304652EB3A}"/>
              </a:ext>
            </a:extLst>
          </p:cNvPr>
          <p:cNvSpPr/>
          <p:nvPr/>
        </p:nvSpPr>
        <p:spPr>
          <a:xfrm>
            <a:off x="8001000" y="871186"/>
            <a:ext cx="914400" cy="652814"/>
          </a:xfrm>
          <a:prstGeom prst="rect">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0000"/>
                </a:solidFill>
              </a:rPr>
              <a:t>LO-4</a:t>
            </a:r>
          </a:p>
        </p:txBody>
      </p:sp>
      <p:pic>
        <p:nvPicPr>
          <p:cNvPr id="14" name="Content Placeholder 13"/>
          <p:cNvPicPr>
            <a:picLocks noGrp="1"/>
          </p:cNvPicPr>
          <p:nvPr>
            <p:ph idx="1"/>
          </p:nvPr>
        </p:nvPicPr>
        <p:blipFill rotWithShape="1">
          <a:blip r:embed="rId6"/>
          <a:srcRect l="24713" t="20562" r="35156" b="9615"/>
          <a:stretch/>
        </p:blipFill>
        <p:spPr bwMode="auto">
          <a:xfrm>
            <a:off x="1796263" y="1475134"/>
            <a:ext cx="5211235" cy="4572000"/>
          </a:xfrm>
          <a:prstGeom prst="rect">
            <a:avLst/>
          </a:prstGeom>
          <a:ln>
            <a:noFill/>
          </a:ln>
          <a:extLst>
            <a:ext uri="{53640926-AAD7-44D8-BBD7-CCE9431645EC}">
              <a14:shadowObscured xmlns:a14="http://schemas.microsoft.com/office/drawing/2010/main"/>
            </a:ext>
          </a:extLst>
        </p:spPr>
      </p:pic>
      <p:sp>
        <p:nvSpPr>
          <p:cNvPr id="2" name="TextBox 1"/>
          <p:cNvSpPr txBox="1"/>
          <p:nvPr/>
        </p:nvSpPr>
        <p:spPr>
          <a:xfrm>
            <a:off x="228600" y="4082534"/>
            <a:ext cx="1143000" cy="369332"/>
          </a:xfrm>
          <a:prstGeom prst="rect">
            <a:avLst/>
          </a:prstGeom>
          <a:noFill/>
        </p:spPr>
        <p:txBody>
          <a:bodyPr wrap="square" rtlCol="0">
            <a:spAutoFit/>
          </a:bodyPr>
          <a:lstStyle/>
          <a:p>
            <a:r>
              <a:rPr lang="en-US" dirty="0"/>
              <a:t>Distention </a:t>
            </a:r>
          </a:p>
        </p:txBody>
      </p:sp>
      <p:cxnSp>
        <p:nvCxnSpPr>
          <p:cNvPr id="10" name="Straight Arrow Connector 9"/>
          <p:cNvCxnSpPr/>
          <p:nvPr/>
        </p:nvCxnSpPr>
        <p:spPr>
          <a:xfrm>
            <a:off x="1219200" y="4451866"/>
            <a:ext cx="609600" cy="196334"/>
          </a:xfrm>
          <a:prstGeom prst="straightConnector1">
            <a:avLst/>
          </a:prstGeom>
          <a:ln w="34925"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8" name="Plus 17"/>
          <p:cNvSpPr/>
          <p:nvPr/>
        </p:nvSpPr>
        <p:spPr>
          <a:xfrm>
            <a:off x="1371600" y="4267200"/>
            <a:ext cx="304800" cy="282833"/>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7162800" y="4038600"/>
            <a:ext cx="1600200" cy="1477328"/>
          </a:xfrm>
          <a:prstGeom prst="rect">
            <a:avLst/>
          </a:prstGeom>
          <a:noFill/>
        </p:spPr>
        <p:txBody>
          <a:bodyPr wrap="square" rtlCol="0">
            <a:spAutoFit/>
          </a:bodyPr>
          <a:lstStyle/>
          <a:p>
            <a:r>
              <a:rPr lang="en-US" dirty="0"/>
              <a:t>Histamine released from mast cells</a:t>
            </a:r>
          </a:p>
          <a:p>
            <a:r>
              <a:rPr lang="en-US" dirty="0"/>
              <a:t>      </a:t>
            </a:r>
            <a:endParaRPr lang="en-US" dirty="0">
              <a:solidFill>
                <a:srgbClr val="C00000"/>
              </a:solidFill>
            </a:endParaRPr>
          </a:p>
          <a:p>
            <a:endParaRPr lang="en-US" dirty="0"/>
          </a:p>
        </p:txBody>
      </p:sp>
      <p:sp>
        <p:nvSpPr>
          <p:cNvPr id="20" name="Plus 19"/>
          <p:cNvSpPr/>
          <p:nvPr/>
        </p:nvSpPr>
        <p:spPr>
          <a:xfrm>
            <a:off x="7239000" y="4876800"/>
            <a:ext cx="304800" cy="282833"/>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1524000" y="5934670"/>
            <a:ext cx="6285410" cy="923330"/>
          </a:xfrm>
          <a:prstGeom prst="rect">
            <a:avLst/>
          </a:prstGeom>
          <a:noFill/>
        </p:spPr>
        <p:txBody>
          <a:bodyPr wrap="square" rtlCol="0">
            <a:spAutoFit/>
          </a:bodyPr>
          <a:lstStyle/>
          <a:p>
            <a:r>
              <a:rPr lang="en-US" dirty="0"/>
              <a:t>Gastrin Released from endocrine cell of stomach ( G cells) </a:t>
            </a:r>
          </a:p>
          <a:p>
            <a:r>
              <a:rPr lang="en-US" dirty="0"/>
              <a:t>       </a:t>
            </a:r>
          </a:p>
          <a:p>
            <a:r>
              <a:rPr lang="en-US" dirty="0"/>
              <a:t>      </a:t>
            </a:r>
          </a:p>
        </p:txBody>
      </p:sp>
      <p:sp>
        <p:nvSpPr>
          <p:cNvPr id="22" name="Plus 21"/>
          <p:cNvSpPr/>
          <p:nvPr/>
        </p:nvSpPr>
        <p:spPr>
          <a:xfrm>
            <a:off x="1636650" y="6248399"/>
            <a:ext cx="304800" cy="282833"/>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Minus 22"/>
          <p:cNvSpPr/>
          <p:nvPr/>
        </p:nvSpPr>
        <p:spPr>
          <a:xfrm>
            <a:off x="1654182" y="6607433"/>
            <a:ext cx="262991" cy="174367"/>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1828800" y="3485597"/>
            <a:ext cx="533399" cy="400603"/>
          </a:xfrm>
          <a:prstGeom prst="rect">
            <a:avLst/>
          </a:prstGeom>
          <a:solidFill>
            <a:schemeClr val="accent1">
              <a:lumMod val="20000"/>
              <a:lumOff val="80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err="1">
                <a:ln w="18000">
                  <a:solidFill>
                    <a:schemeClr val="accent2">
                      <a:satMod val="140000"/>
                    </a:schemeClr>
                  </a:solidFill>
                  <a:prstDash val="solid"/>
                  <a:miter lim="800000"/>
                </a:ln>
                <a:solidFill>
                  <a:schemeClr val="tx1"/>
                </a:solidFill>
                <a:effectLst>
                  <a:outerShdw blurRad="25500" dist="23000" dir="7020000" algn="tl">
                    <a:srgbClr val="000000">
                      <a:alpha val="50000"/>
                    </a:srgbClr>
                  </a:outerShdw>
                </a:effectLst>
              </a:rPr>
              <a:t>ACh</a:t>
            </a:r>
            <a:endParaRPr lang="en-US" sz="1600" b="1" dirty="0">
              <a:ln w="18000">
                <a:solidFill>
                  <a:schemeClr val="accent2">
                    <a:satMod val="140000"/>
                  </a:schemeClr>
                </a:solidFill>
                <a:prstDash val="solid"/>
                <a:miter lim="800000"/>
              </a:ln>
              <a:solidFill>
                <a:schemeClr val="tx1"/>
              </a:solidFill>
              <a:effectLst>
                <a:outerShdw blurRad="25500" dist="23000" dir="7020000" algn="tl">
                  <a:srgbClr val="000000">
                    <a:alpha val="50000"/>
                  </a:srgbClr>
                </a:outerShdw>
              </a:effectLst>
            </a:endParaRPr>
          </a:p>
        </p:txBody>
      </p:sp>
      <p:sp>
        <p:nvSpPr>
          <p:cNvPr id="25" name="Rectangle 24"/>
          <p:cNvSpPr/>
          <p:nvPr/>
        </p:nvSpPr>
        <p:spPr>
          <a:xfrm>
            <a:off x="3048000" y="4915763"/>
            <a:ext cx="1213513" cy="457200"/>
          </a:xfrm>
          <a:prstGeom prst="rect">
            <a:avLst/>
          </a:prstGeom>
          <a:solidFill>
            <a:schemeClr val="accent1">
              <a:lumMod val="20000"/>
              <a:lumOff val="80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n w="18000">
                  <a:solidFill>
                    <a:schemeClr val="accent2">
                      <a:satMod val="140000"/>
                    </a:schemeClr>
                  </a:solidFill>
                  <a:prstDash val="solid"/>
                  <a:miter lim="800000"/>
                </a:ln>
                <a:solidFill>
                  <a:schemeClr val="tx1"/>
                </a:solidFill>
                <a:effectLst>
                  <a:outerShdw blurRad="25500" dist="23000" dir="7020000" algn="tl">
                    <a:srgbClr val="000000">
                      <a:alpha val="50000"/>
                    </a:srgbClr>
                  </a:outerShdw>
                </a:effectLst>
              </a:rPr>
              <a:t>Gastrin</a:t>
            </a:r>
          </a:p>
        </p:txBody>
      </p:sp>
      <p:sp>
        <p:nvSpPr>
          <p:cNvPr id="26" name="Rectangle 25"/>
          <p:cNvSpPr/>
          <p:nvPr/>
        </p:nvSpPr>
        <p:spPr>
          <a:xfrm>
            <a:off x="5715001" y="4419600"/>
            <a:ext cx="1142999" cy="304800"/>
          </a:xfrm>
          <a:prstGeom prst="rect">
            <a:avLst/>
          </a:prstGeom>
          <a:solidFill>
            <a:schemeClr val="accent1">
              <a:lumMod val="20000"/>
              <a:lumOff val="80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n w="18000">
                  <a:solidFill>
                    <a:schemeClr val="accent2">
                      <a:satMod val="140000"/>
                    </a:schemeClr>
                  </a:solidFill>
                  <a:prstDash val="solid"/>
                  <a:miter lim="800000"/>
                </a:ln>
                <a:solidFill>
                  <a:schemeClr val="tx1"/>
                </a:solidFill>
                <a:effectLst>
                  <a:outerShdw blurRad="25500" dist="23000" dir="7020000" algn="tl">
                    <a:srgbClr val="000000">
                      <a:alpha val="50000"/>
                    </a:srgbClr>
                  </a:outerShdw>
                </a:effectLst>
              </a:rPr>
              <a:t>Histamine</a:t>
            </a:r>
          </a:p>
        </p:txBody>
      </p:sp>
      <p:sp>
        <p:nvSpPr>
          <p:cNvPr id="29" name="TextBox 28"/>
          <p:cNvSpPr txBox="1"/>
          <p:nvPr/>
        </p:nvSpPr>
        <p:spPr>
          <a:xfrm>
            <a:off x="1981200" y="6172200"/>
            <a:ext cx="6362700" cy="369332"/>
          </a:xfrm>
          <a:prstGeom prst="rect">
            <a:avLst/>
          </a:prstGeom>
          <a:noFill/>
        </p:spPr>
        <p:txBody>
          <a:bodyPr wrap="square" rtlCol="0">
            <a:spAutoFit/>
          </a:bodyPr>
          <a:lstStyle/>
          <a:p>
            <a:r>
              <a:rPr lang="en-US" dirty="0">
                <a:solidFill>
                  <a:srgbClr val="C00000"/>
                </a:solidFill>
              </a:rPr>
              <a:t>amino acids </a:t>
            </a:r>
            <a:r>
              <a:rPr lang="en-US" dirty="0"/>
              <a:t>&amp; </a:t>
            </a:r>
            <a:r>
              <a:rPr lang="en-US" dirty="0">
                <a:solidFill>
                  <a:srgbClr val="C00000"/>
                </a:solidFill>
              </a:rPr>
              <a:t>peptides</a:t>
            </a:r>
            <a:r>
              <a:rPr lang="en-US" dirty="0"/>
              <a:t> in stomach content </a:t>
            </a:r>
          </a:p>
        </p:txBody>
      </p:sp>
      <p:sp>
        <p:nvSpPr>
          <p:cNvPr id="30" name="TextBox 29"/>
          <p:cNvSpPr txBox="1"/>
          <p:nvPr/>
        </p:nvSpPr>
        <p:spPr>
          <a:xfrm>
            <a:off x="2084710" y="6477204"/>
            <a:ext cx="1044582" cy="369332"/>
          </a:xfrm>
          <a:prstGeom prst="rect">
            <a:avLst/>
          </a:prstGeom>
          <a:noFill/>
        </p:spPr>
        <p:txBody>
          <a:bodyPr wrap="square" rtlCol="0">
            <a:spAutoFit/>
          </a:bodyPr>
          <a:lstStyle/>
          <a:p>
            <a:r>
              <a:rPr lang="en-US" dirty="0">
                <a:solidFill>
                  <a:srgbClr val="C00000"/>
                </a:solidFill>
              </a:rPr>
              <a:t>low PH</a:t>
            </a:r>
          </a:p>
        </p:txBody>
      </p:sp>
      <p:sp>
        <p:nvSpPr>
          <p:cNvPr id="31" name="TextBox 30"/>
          <p:cNvSpPr txBox="1"/>
          <p:nvPr/>
        </p:nvSpPr>
        <p:spPr>
          <a:xfrm>
            <a:off x="7543800" y="4869597"/>
            <a:ext cx="1336250" cy="1200329"/>
          </a:xfrm>
          <a:prstGeom prst="rect">
            <a:avLst/>
          </a:prstGeom>
          <a:noFill/>
        </p:spPr>
        <p:txBody>
          <a:bodyPr wrap="square" rtlCol="0">
            <a:spAutoFit/>
          </a:bodyPr>
          <a:lstStyle/>
          <a:p>
            <a:r>
              <a:rPr lang="en-US" dirty="0"/>
              <a:t>by </a:t>
            </a:r>
            <a:r>
              <a:rPr lang="en-US" dirty="0" err="1">
                <a:solidFill>
                  <a:srgbClr val="C00000"/>
                </a:solidFill>
              </a:rPr>
              <a:t>ACh</a:t>
            </a:r>
            <a:r>
              <a:rPr lang="en-US" dirty="0">
                <a:solidFill>
                  <a:srgbClr val="C00000"/>
                </a:solidFill>
              </a:rPr>
              <a:t>     &amp;gastrin</a:t>
            </a:r>
          </a:p>
          <a:p>
            <a:r>
              <a:rPr lang="en-US" b="1" dirty="0"/>
              <a:t>It amplifies their action </a:t>
            </a:r>
          </a:p>
        </p:txBody>
      </p:sp>
      <p:sp>
        <p:nvSpPr>
          <p:cNvPr id="32" name="Oval 31"/>
          <p:cNvSpPr/>
          <p:nvPr/>
        </p:nvSpPr>
        <p:spPr>
          <a:xfrm>
            <a:off x="5162550" y="3297504"/>
            <a:ext cx="533401" cy="289243"/>
          </a:xfrm>
          <a:prstGeom prst="ellipse">
            <a:avLst/>
          </a:prstGeom>
          <a:noFill/>
          <a:ln w="38100"/>
        </p:spPr>
        <p:style>
          <a:lnRef idx="2">
            <a:schemeClr val="accent2"/>
          </a:lnRef>
          <a:fillRef idx="1">
            <a:schemeClr val="lt1"/>
          </a:fillRef>
          <a:effectRef idx="0">
            <a:schemeClr val="accent2"/>
          </a:effectRef>
          <a:fontRef idx="minor">
            <a:schemeClr val="dk1"/>
          </a:fontRef>
        </p:style>
        <p:txBody>
          <a:bodyPr rtlCol="0" anchor="ctr"/>
          <a:lstStyle/>
          <a:p>
            <a:pPr algn="ctr"/>
            <a:endParaRPr lang="en-US"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33" name="Oval 32"/>
          <p:cNvSpPr/>
          <p:nvPr/>
        </p:nvSpPr>
        <p:spPr>
          <a:xfrm>
            <a:off x="3614778" y="3596957"/>
            <a:ext cx="533401" cy="289243"/>
          </a:xfrm>
          <a:prstGeom prst="ellipse">
            <a:avLst/>
          </a:prstGeom>
          <a:noFill/>
          <a:ln w="38100"/>
        </p:spPr>
        <p:style>
          <a:lnRef idx="2">
            <a:schemeClr val="accent2"/>
          </a:lnRef>
          <a:fillRef idx="1">
            <a:schemeClr val="lt1"/>
          </a:fillRef>
          <a:effectRef idx="0">
            <a:schemeClr val="accent2"/>
          </a:effectRef>
          <a:fontRef idx="minor">
            <a:schemeClr val="dk1"/>
          </a:fontRef>
        </p:style>
        <p:txBody>
          <a:bodyPr rtlCol="0" anchor="ctr"/>
          <a:lstStyle/>
          <a:p>
            <a:pPr algn="ctr"/>
            <a:endParaRPr lang="en-US"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34" name="Oval 33"/>
          <p:cNvSpPr/>
          <p:nvPr/>
        </p:nvSpPr>
        <p:spPr>
          <a:xfrm>
            <a:off x="3654756" y="3307714"/>
            <a:ext cx="533401" cy="289243"/>
          </a:xfrm>
          <a:prstGeom prst="ellipse">
            <a:avLst/>
          </a:prstGeom>
          <a:noFill/>
          <a:ln w="38100"/>
        </p:spPr>
        <p:style>
          <a:lnRef idx="2">
            <a:schemeClr val="accent2"/>
          </a:lnRef>
          <a:fillRef idx="1">
            <a:schemeClr val="lt1"/>
          </a:fillRef>
          <a:effectRef idx="0">
            <a:schemeClr val="accent2"/>
          </a:effectRef>
          <a:fontRef idx="minor">
            <a:schemeClr val="dk1"/>
          </a:fontRef>
        </p:style>
        <p:txBody>
          <a:bodyPr rtlCol="0" anchor="ctr"/>
          <a:lstStyle/>
          <a:p>
            <a:pPr algn="ctr"/>
            <a:endParaRPr lang="en-US"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35" name="Oval 34"/>
          <p:cNvSpPr/>
          <p:nvPr/>
        </p:nvSpPr>
        <p:spPr>
          <a:xfrm>
            <a:off x="6248400" y="1905000"/>
            <a:ext cx="457200" cy="344480"/>
          </a:xfrm>
          <a:prstGeom prst="ellipse">
            <a:avLst/>
          </a:prstGeom>
          <a:noFill/>
          <a:ln w="38100"/>
          <a:effectLst>
            <a:glow rad="63500">
              <a:srgbClr val="FFF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a:endParaRPr lang="en-US" b="1">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endParaRPr>
          </a:p>
        </p:txBody>
      </p:sp>
      <p:sp>
        <p:nvSpPr>
          <p:cNvPr id="36" name="Rectangle 35"/>
          <p:cNvSpPr/>
          <p:nvPr/>
        </p:nvSpPr>
        <p:spPr>
          <a:xfrm>
            <a:off x="381000" y="2070064"/>
            <a:ext cx="1408050" cy="749336"/>
          </a:xfrm>
          <a:prstGeom prst="rect">
            <a:avLst/>
          </a:prstGeom>
          <a:ln/>
        </p:spPr>
        <p:style>
          <a:lnRef idx="2">
            <a:schemeClr val="accent5"/>
          </a:lnRef>
          <a:fillRef idx="1">
            <a:schemeClr val="lt1"/>
          </a:fillRef>
          <a:effectRef idx="0">
            <a:schemeClr val="accent5"/>
          </a:effectRef>
          <a:fontRef idx="minor">
            <a:schemeClr val="dk1"/>
          </a:fontRef>
        </p:style>
        <p:txBody>
          <a:bodyPr rtlCol="0" anchor="ctr"/>
          <a:lstStyle/>
          <a:p>
            <a:pPr algn="ctr"/>
            <a:r>
              <a:rPr lang="en-US" sz="1600" b="1" dirty="0" err="1">
                <a:ln w="18000">
                  <a:solidFill>
                    <a:schemeClr val="accent2">
                      <a:satMod val="140000"/>
                    </a:schemeClr>
                  </a:solidFill>
                  <a:prstDash val="solid"/>
                  <a:miter lim="800000"/>
                </a:ln>
                <a:solidFill>
                  <a:schemeClr val="tx1"/>
                </a:solidFill>
                <a:effectLst>
                  <a:outerShdw blurRad="25500" dist="23000" dir="7020000" algn="tl">
                    <a:srgbClr val="000000">
                      <a:alpha val="50000"/>
                    </a:srgbClr>
                  </a:outerShdw>
                </a:effectLst>
              </a:rPr>
              <a:t>Somatostatin</a:t>
            </a:r>
            <a:endParaRPr lang="en-US" sz="1600" b="1" dirty="0">
              <a:ln w="18000">
                <a:solidFill>
                  <a:schemeClr val="accent2">
                    <a:satMod val="140000"/>
                  </a:schemeClr>
                </a:solidFill>
                <a:prstDash val="solid"/>
                <a:miter lim="800000"/>
              </a:ln>
              <a:solidFill>
                <a:schemeClr val="tx1"/>
              </a:solidFill>
              <a:effectLst>
                <a:outerShdw blurRad="25500" dist="23000" dir="7020000" algn="tl">
                  <a:srgbClr val="000000">
                    <a:alpha val="50000"/>
                  </a:srgbClr>
                </a:outerShdw>
              </a:effectLst>
            </a:endParaRPr>
          </a:p>
          <a:p>
            <a:pPr algn="ctr"/>
            <a:r>
              <a:rPr lang="en-US" sz="1600" dirty="0">
                <a:solidFill>
                  <a:schemeClr val="tx1"/>
                </a:solidFill>
              </a:rPr>
              <a:t>     HCL</a:t>
            </a:r>
            <a:r>
              <a:rPr lang="en-US" sz="1600" b="1" dirty="0">
                <a:ln w="18000">
                  <a:solidFill>
                    <a:schemeClr val="accent2">
                      <a:satMod val="140000"/>
                    </a:schemeClr>
                  </a:solidFill>
                  <a:prstDash val="solid"/>
                  <a:miter lim="800000"/>
                </a:ln>
                <a:solidFill>
                  <a:schemeClr val="tx1"/>
                </a:solidFill>
                <a:effectLst>
                  <a:outerShdw blurRad="25500" dist="23000" dir="7020000" algn="tl">
                    <a:srgbClr val="000000">
                      <a:alpha val="50000"/>
                    </a:srgbClr>
                  </a:outerShdw>
                </a:effectLst>
              </a:rPr>
              <a:t>  </a:t>
            </a:r>
          </a:p>
        </p:txBody>
      </p:sp>
      <p:sp>
        <p:nvSpPr>
          <p:cNvPr id="27" name="Curved Down Arrow 26"/>
          <p:cNvSpPr/>
          <p:nvPr/>
        </p:nvSpPr>
        <p:spPr>
          <a:xfrm>
            <a:off x="1524000" y="1600200"/>
            <a:ext cx="1676400" cy="38100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Minus 27"/>
          <p:cNvSpPr/>
          <p:nvPr/>
        </p:nvSpPr>
        <p:spPr>
          <a:xfrm>
            <a:off x="2209800" y="1371600"/>
            <a:ext cx="304800" cy="228600"/>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Plus 36"/>
          <p:cNvSpPr/>
          <p:nvPr/>
        </p:nvSpPr>
        <p:spPr>
          <a:xfrm>
            <a:off x="495300" y="2476105"/>
            <a:ext cx="304800" cy="282833"/>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9" name="Straight Arrow Connector 38"/>
          <p:cNvCxnSpPr/>
          <p:nvPr/>
        </p:nvCxnSpPr>
        <p:spPr>
          <a:xfrm flipV="1">
            <a:off x="914400" y="2444732"/>
            <a:ext cx="0" cy="314206"/>
          </a:xfrm>
          <a:prstGeom prst="straightConnector1">
            <a:avLst/>
          </a:prstGeom>
          <a:ln w="34925" cmpd="thickThi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8" name="Rectangle 47"/>
          <p:cNvSpPr/>
          <p:nvPr/>
        </p:nvSpPr>
        <p:spPr>
          <a:xfrm>
            <a:off x="377627" y="2055820"/>
            <a:ext cx="1408050" cy="749336"/>
          </a:xfrm>
          <a:prstGeom prst="rect">
            <a:avLst/>
          </a:prstGeom>
          <a:ln/>
        </p:spPr>
        <p:style>
          <a:lnRef idx="2">
            <a:schemeClr val="accent5"/>
          </a:lnRef>
          <a:fillRef idx="1">
            <a:schemeClr val="lt1"/>
          </a:fillRef>
          <a:effectRef idx="0">
            <a:schemeClr val="accent5"/>
          </a:effectRef>
          <a:fontRef idx="minor">
            <a:schemeClr val="dk1"/>
          </a:fontRef>
        </p:style>
        <p:txBody>
          <a:bodyPr rtlCol="0" anchor="ctr"/>
          <a:lstStyle/>
          <a:p>
            <a:pPr algn="ctr"/>
            <a:r>
              <a:rPr lang="en-US" sz="1600" b="1" dirty="0" err="1">
                <a:ln w="18000">
                  <a:solidFill>
                    <a:schemeClr val="accent2">
                      <a:satMod val="140000"/>
                    </a:schemeClr>
                  </a:solidFill>
                  <a:prstDash val="solid"/>
                  <a:miter lim="800000"/>
                </a:ln>
                <a:solidFill>
                  <a:schemeClr val="tx1"/>
                </a:solidFill>
                <a:effectLst>
                  <a:outerShdw blurRad="25500" dist="23000" dir="7020000" algn="tl">
                    <a:srgbClr val="000000">
                      <a:alpha val="50000"/>
                    </a:srgbClr>
                  </a:outerShdw>
                </a:effectLst>
              </a:rPr>
              <a:t>Somatostatin</a:t>
            </a:r>
            <a:endParaRPr lang="en-US" sz="1600" b="1" dirty="0">
              <a:ln w="18000">
                <a:solidFill>
                  <a:schemeClr val="accent2">
                    <a:satMod val="140000"/>
                  </a:schemeClr>
                </a:solidFill>
                <a:prstDash val="solid"/>
                <a:miter lim="800000"/>
              </a:ln>
              <a:solidFill>
                <a:schemeClr val="tx1"/>
              </a:solidFill>
              <a:effectLst>
                <a:outerShdw blurRad="25500" dist="23000" dir="7020000" algn="tl">
                  <a:srgbClr val="000000">
                    <a:alpha val="50000"/>
                  </a:srgbClr>
                </a:outerShdw>
              </a:effectLst>
            </a:endParaRPr>
          </a:p>
        </p:txBody>
      </p:sp>
      <p:sp>
        <p:nvSpPr>
          <p:cNvPr id="49" name="Plus 48"/>
          <p:cNvSpPr/>
          <p:nvPr/>
        </p:nvSpPr>
        <p:spPr>
          <a:xfrm>
            <a:off x="495300" y="2503034"/>
            <a:ext cx="304800" cy="282833"/>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0" name="Straight Arrow Connector 49"/>
          <p:cNvCxnSpPr/>
          <p:nvPr/>
        </p:nvCxnSpPr>
        <p:spPr>
          <a:xfrm flipV="1">
            <a:off x="914400" y="2490950"/>
            <a:ext cx="0" cy="314206"/>
          </a:xfrm>
          <a:prstGeom prst="straightConnector1">
            <a:avLst/>
          </a:prstGeom>
          <a:ln w="34925" cmpd="thickThi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914400" y="2450068"/>
            <a:ext cx="1298773" cy="369332"/>
          </a:xfrm>
          <a:prstGeom prst="rect">
            <a:avLst/>
          </a:prstGeom>
          <a:noFill/>
        </p:spPr>
        <p:txBody>
          <a:bodyPr wrap="square" rtlCol="0">
            <a:spAutoFit/>
          </a:bodyPr>
          <a:lstStyle/>
          <a:p>
            <a:r>
              <a:rPr lang="en-US" dirty="0"/>
              <a:t> HCL</a:t>
            </a:r>
            <a:r>
              <a:rPr lang="en-US" b="1" dirty="0">
                <a:ln w="18000">
                  <a:solidFill>
                    <a:schemeClr val="accent2">
                      <a:satMod val="140000"/>
                    </a:schemeClr>
                  </a:solidFill>
                  <a:prstDash val="solid"/>
                  <a:miter lim="800000"/>
                </a:ln>
                <a:effectLst>
                  <a:outerShdw blurRad="25500" dist="23000" dir="7020000" algn="tl">
                    <a:srgbClr val="000000">
                      <a:alpha val="50000"/>
                    </a:srgbClr>
                  </a:outerShdw>
                </a:effectLst>
              </a:rPr>
              <a:t>  </a:t>
            </a:r>
            <a:endParaRPr lang="en-US" dirty="0"/>
          </a:p>
        </p:txBody>
      </p:sp>
    </p:spTree>
    <p:extLst>
      <p:ext uri="{BB962C8B-B14F-4D97-AF65-F5344CB8AC3E}">
        <p14:creationId xmlns:p14="http://schemas.microsoft.com/office/powerpoint/2010/main" val="406503222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down)">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wipe(down)">
                                      <p:cBhvr>
                                        <p:cTn id="17" dur="500"/>
                                        <p:tgtEl>
                                          <p:spTgt spid="26"/>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1000"/>
                                        <p:tgtEl>
                                          <p:spTgt spid="18"/>
                                        </p:tgtEl>
                                      </p:cBhvr>
                                    </p:animEffect>
                                    <p:anim calcmode="lin" valueType="num">
                                      <p:cBhvr>
                                        <p:cTn id="23" dur="1000" fill="hold"/>
                                        <p:tgtEl>
                                          <p:spTgt spid="18"/>
                                        </p:tgtEl>
                                        <p:attrNameLst>
                                          <p:attrName>ppt_x</p:attrName>
                                        </p:attrNameLst>
                                      </p:cBhvr>
                                      <p:tavLst>
                                        <p:tav tm="0">
                                          <p:val>
                                            <p:strVal val="#ppt_x"/>
                                          </p:val>
                                        </p:tav>
                                        <p:tav tm="100000">
                                          <p:val>
                                            <p:strVal val="#ppt_x"/>
                                          </p:val>
                                        </p:tav>
                                      </p:tavLst>
                                    </p:anim>
                                    <p:anim calcmode="lin" valueType="num">
                                      <p:cBhvr>
                                        <p:cTn id="24" dur="1000" fill="hold"/>
                                        <p:tgtEl>
                                          <p:spTgt spid="18"/>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strVal val="#ppt_x"/>
                                          </p:val>
                                        </p:tav>
                                        <p:tav tm="100000">
                                          <p:val>
                                            <p:strVal val="#ppt_x"/>
                                          </p:val>
                                        </p:tav>
                                      </p:tavLst>
                                    </p:anim>
                                    <p:anim calcmode="lin" valueType="num">
                                      <p:cBhvr>
                                        <p:cTn id="29" dur="1000" fill="hold"/>
                                        <p:tgtEl>
                                          <p:spTgt spid="10"/>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fade">
                                      <p:cBhvr>
                                        <p:cTn id="32" dur="1000"/>
                                        <p:tgtEl>
                                          <p:spTgt spid="2"/>
                                        </p:tgtEl>
                                      </p:cBhvr>
                                    </p:animEffect>
                                    <p:anim calcmode="lin" valueType="num">
                                      <p:cBhvr>
                                        <p:cTn id="33" dur="1000" fill="hold"/>
                                        <p:tgtEl>
                                          <p:spTgt spid="2"/>
                                        </p:tgtEl>
                                        <p:attrNameLst>
                                          <p:attrName>ppt_x</p:attrName>
                                        </p:attrNameLst>
                                      </p:cBhvr>
                                      <p:tavLst>
                                        <p:tav tm="0">
                                          <p:val>
                                            <p:strVal val="#ppt_x"/>
                                          </p:val>
                                        </p:tav>
                                        <p:tav tm="100000">
                                          <p:val>
                                            <p:strVal val="#ppt_x"/>
                                          </p:val>
                                        </p:tav>
                                      </p:tavLst>
                                    </p:anim>
                                    <p:anim calcmode="lin" valueType="num">
                                      <p:cBhvr>
                                        <p:cTn id="3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barn(inVertical)">
                                      <p:cBhvr>
                                        <p:cTn id="39" dur="500"/>
                                        <p:tgtEl>
                                          <p:spTgt spid="21"/>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29"/>
                                        </p:tgtEl>
                                        <p:attrNameLst>
                                          <p:attrName>style.visibility</p:attrName>
                                        </p:attrNameLst>
                                      </p:cBhvr>
                                      <p:to>
                                        <p:strVal val="visible"/>
                                      </p:to>
                                    </p:set>
                                    <p:animEffect transition="in" filter="barn(inVertical)">
                                      <p:cBhvr>
                                        <p:cTn id="44" dur="500"/>
                                        <p:tgtEl>
                                          <p:spTgt spid="29"/>
                                        </p:tgtEl>
                                      </p:cBhvr>
                                    </p:animEffect>
                                  </p:childTnLst>
                                </p:cTn>
                              </p:par>
                              <p:par>
                                <p:cTn id="45" presetID="16" presetClass="entr" presetSubtype="21"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barn(inVertical)">
                                      <p:cBhvr>
                                        <p:cTn id="47" dur="500"/>
                                        <p:tgtEl>
                                          <p:spTgt spid="22"/>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30"/>
                                        </p:tgtEl>
                                        <p:attrNameLst>
                                          <p:attrName>style.visibility</p:attrName>
                                        </p:attrNameLst>
                                      </p:cBhvr>
                                      <p:to>
                                        <p:strVal val="visible"/>
                                      </p:to>
                                    </p:set>
                                    <p:animEffect transition="in" filter="barn(inVertical)">
                                      <p:cBhvr>
                                        <p:cTn id="52" dur="500"/>
                                        <p:tgtEl>
                                          <p:spTgt spid="30"/>
                                        </p:tgtEl>
                                      </p:cBhvr>
                                    </p:animEffect>
                                  </p:childTnLst>
                                </p:cTn>
                              </p:par>
                              <p:par>
                                <p:cTn id="53" presetID="16" presetClass="entr" presetSubtype="21"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barn(inVertical)">
                                      <p:cBhvr>
                                        <p:cTn id="55" dur="500"/>
                                        <p:tgtEl>
                                          <p:spTgt spid="23"/>
                                        </p:tgtEl>
                                      </p:cBhvr>
                                    </p:animEffect>
                                  </p:childTnLst>
                                </p:cTn>
                              </p:par>
                            </p:childTnLst>
                          </p:cTn>
                        </p:par>
                      </p:childTnLst>
                    </p:cTn>
                  </p:par>
                  <p:par>
                    <p:cTn id="56" fill="hold">
                      <p:stCondLst>
                        <p:cond delay="indefinite"/>
                      </p:stCondLst>
                      <p:childTnLst>
                        <p:par>
                          <p:cTn id="57" fill="hold">
                            <p:stCondLst>
                              <p:cond delay="0"/>
                            </p:stCondLst>
                            <p:childTnLst>
                              <p:par>
                                <p:cTn id="58" presetID="16" presetClass="entr" presetSubtype="21" fill="hold" nodeType="clickEffect">
                                  <p:stCondLst>
                                    <p:cond delay="0"/>
                                  </p:stCondLst>
                                  <p:childTnLst>
                                    <p:set>
                                      <p:cBhvr>
                                        <p:cTn id="59" dur="1" fill="hold">
                                          <p:stCondLst>
                                            <p:cond delay="0"/>
                                          </p:stCondLst>
                                        </p:cTn>
                                        <p:tgtEl>
                                          <p:spTgt spid="19">
                                            <p:txEl>
                                              <p:pRg st="0" end="0"/>
                                            </p:txEl>
                                          </p:spTgt>
                                        </p:tgtEl>
                                        <p:attrNameLst>
                                          <p:attrName>style.visibility</p:attrName>
                                        </p:attrNameLst>
                                      </p:cBhvr>
                                      <p:to>
                                        <p:strVal val="visible"/>
                                      </p:to>
                                    </p:set>
                                    <p:animEffect transition="in" filter="barn(inVertical)">
                                      <p:cBhvr>
                                        <p:cTn id="60" dur="500"/>
                                        <p:tgtEl>
                                          <p:spTgt spid="19">
                                            <p:txEl>
                                              <p:pRg st="0" end="0"/>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16" presetClass="entr" presetSubtype="21" fill="hold" grpId="0" nodeType="clickEffect">
                                  <p:stCondLst>
                                    <p:cond delay="0"/>
                                  </p:stCondLst>
                                  <p:childTnLst>
                                    <p:set>
                                      <p:cBhvr>
                                        <p:cTn id="64" dur="1" fill="hold">
                                          <p:stCondLst>
                                            <p:cond delay="0"/>
                                          </p:stCondLst>
                                        </p:cTn>
                                        <p:tgtEl>
                                          <p:spTgt spid="31"/>
                                        </p:tgtEl>
                                        <p:attrNameLst>
                                          <p:attrName>style.visibility</p:attrName>
                                        </p:attrNameLst>
                                      </p:cBhvr>
                                      <p:to>
                                        <p:strVal val="visible"/>
                                      </p:to>
                                    </p:set>
                                    <p:animEffect transition="in" filter="barn(inVertical)">
                                      <p:cBhvr>
                                        <p:cTn id="65" dur="500"/>
                                        <p:tgtEl>
                                          <p:spTgt spid="31"/>
                                        </p:tgtEl>
                                      </p:cBhvr>
                                    </p:animEffect>
                                  </p:childTnLst>
                                </p:cTn>
                              </p:par>
                              <p:par>
                                <p:cTn id="66" presetID="16" presetClass="entr" presetSubtype="21" fill="hold" grpId="0" nodeType="withEffect">
                                  <p:stCondLst>
                                    <p:cond delay="0"/>
                                  </p:stCondLst>
                                  <p:childTnLst>
                                    <p:set>
                                      <p:cBhvr>
                                        <p:cTn id="67" dur="1" fill="hold">
                                          <p:stCondLst>
                                            <p:cond delay="0"/>
                                          </p:stCondLst>
                                        </p:cTn>
                                        <p:tgtEl>
                                          <p:spTgt spid="20"/>
                                        </p:tgtEl>
                                        <p:attrNameLst>
                                          <p:attrName>style.visibility</p:attrName>
                                        </p:attrNameLst>
                                      </p:cBhvr>
                                      <p:to>
                                        <p:strVal val="visible"/>
                                      </p:to>
                                    </p:set>
                                    <p:animEffect transition="in" filter="barn(inVertical)">
                                      <p:cBhvr>
                                        <p:cTn id="68" dur="500"/>
                                        <p:tgtEl>
                                          <p:spTgt spid="20"/>
                                        </p:tgtEl>
                                      </p:cBhvr>
                                    </p:animEffect>
                                  </p:childTnLst>
                                </p:cTn>
                              </p:par>
                            </p:childTnLst>
                          </p:cTn>
                        </p:par>
                      </p:childTnLst>
                    </p:cTn>
                  </p:par>
                  <p:par>
                    <p:cTn id="69" fill="hold">
                      <p:stCondLst>
                        <p:cond delay="indefinite"/>
                      </p:stCondLst>
                      <p:childTnLst>
                        <p:par>
                          <p:cTn id="70" fill="hold">
                            <p:stCondLst>
                              <p:cond delay="0"/>
                            </p:stCondLst>
                            <p:childTnLst>
                              <p:par>
                                <p:cTn id="71" presetID="16" presetClass="entr" presetSubtype="21" fill="hold" grpId="0" nodeType="clickEffect">
                                  <p:stCondLst>
                                    <p:cond delay="0"/>
                                  </p:stCondLst>
                                  <p:childTnLst>
                                    <p:set>
                                      <p:cBhvr>
                                        <p:cTn id="72" dur="1" fill="hold">
                                          <p:stCondLst>
                                            <p:cond delay="0"/>
                                          </p:stCondLst>
                                        </p:cTn>
                                        <p:tgtEl>
                                          <p:spTgt spid="32"/>
                                        </p:tgtEl>
                                        <p:attrNameLst>
                                          <p:attrName>style.visibility</p:attrName>
                                        </p:attrNameLst>
                                      </p:cBhvr>
                                      <p:to>
                                        <p:strVal val="visible"/>
                                      </p:to>
                                    </p:set>
                                    <p:animEffect transition="in" filter="barn(inVertical)">
                                      <p:cBhvr>
                                        <p:cTn id="73" dur="500"/>
                                        <p:tgtEl>
                                          <p:spTgt spid="32"/>
                                        </p:tgtEl>
                                      </p:cBhvr>
                                    </p:animEffect>
                                  </p:childTnLst>
                                </p:cTn>
                              </p:par>
                            </p:childTnLst>
                          </p:cTn>
                        </p:par>
                      </p:childTnLst>
                    </p:cTn>
                  </p:par>
                  <p:par>
                    <p:cTn id="74" fill="hold">
                      <p:stCondLst>
                        <p:cond delay="indefinite"/>
                      </p:stCondLst>
                      <p:childTnLst>
                        <p:par>
                          <p:cTn id="75" fill="hold">
                            <p:stCondLst>
                              <p:cond delay="0"/>
                            </p:stCondLst>
                            <p:childTnLst>
                              <p:par>
                                <p:cTn id="76" presetID="16" presetClass="entr" presetSubtype="21" fill="hold" grpId="0" nodeType="clickEffect">
                                  <p:stCondLst>
                                    <p:cond delay="0"/>
                                  </p:stCondLst>
                                  <p:childTnLst>
                                    <p:set>
                                      <p:cBhvr>
                                        <p:cTn id="77" dur="1" fill="hold">
                                          <p:stCondLst>
                                            <p:cond delay="0"/>
                                          </p:stCondLst>
                                        </p:cTn>
                                        <p:tgtEl>
                                          <p:spTgt spid="34"/>
                                        </p:tgtEl>
                                        <p:attrNameLst>
                                          <p:attrName>style.visibility</p:attrName>
                                        </p:attrNameLst>
                                      </p:cBhvr>
                                      <p:to>
                                        <p:strVal val="visible"/>
                                      </p:to>
                                    </p:set>
                                    <p:animEffect transition="in" filter="barn(inVertical)">
                                      <p:cBhvr>
                                        <p:cTn id="78" dur="500"/>
                                        <p:tgtEl>
                                          <p:spTgt spid="34"/>
                                        </p:tgtEl>
                                      </p:cBhvr>
                                    </p:animEffect>
                                  </p:childTnLst>
                                </p:cTn>
                              </p:par>
                            </p:childTnLst>
                          </p:cTn>
                        </p:par>
                      </p:childTnLst>
                    </p:cTn>
                  </p:par>
                  <p:par>
                    <p:cTn id="79" fill="hold">
                      <p:stCondLst>
                        <p:cond delay="indefinite"/>
                      </p:stCondLst>
                      <p:childTnLst>
                        <p:par>
                          <p:cTn id="80" fill="hold">
                            <p:stCondLst>
                              <p:cond delay="0"/>
                            </p:stCondLst>
                            <p:childTnLst>
                              <p:par>
                                <p:cTn id="81" presetID="16" presetClass="entr" presetSubtype="21" fill="hold" grpId="0" nodeType="clickEffect">
                                  <p:stCondLst>
                                    <p:cond delay="0"/>
                                  </p:stCondLst>
                                  <p:childTnLst>
                                    <p:set>
                                      <p:cBhvr>
                                        <p:cTn id="82" dur="1" fill="hold">
                                          <p:stCondLst>
                                            <p:cond delay="0"/>
                                          </p:stCondLst>
                                        </p:cTn>
                                        <p:tgtEl>
                                          <p:spTgt spid="33"/>
                                        </p:tgtEl>
                                        <p:attrNameLst>
                                          <p:attrName>style.visibility</p:attrName>
                                        </p:attrNameLst>
                                      </p:cBhvr>
                                      <p:to>
                                        <p:strVal val="visible"/>
                                      </p:to>
                                    </p:set>
                                    <p:animEffect transition="in" filter="barn(inVertical)">
                                      <p:cBhvr>
                                        <p:cTn id="83" dur="500"/>
                                        <p:tgtEl>
                                          <p:spTgt spid="33"/>
                                        </p:tgtEl>
                                      </p:cBhvr>
                                    </p:animEffect>
                                  </p:childTnLst>
                                </p:cTn>
                              </p:par>
                            </p:childTnLst>
                          </p:cTn>
                        </p:par>
                      </p:childTnLst>
                    </p:cTn>
                  </p:par>
                  <p:par>
                    <p:cTn id="84" fill="hold">
                      <p:stCondLst>
                        <p:cond delay="indefinite"/>
                      </p:stCondLst>
                      <p:childTnLst>
                        <p:par>
                          <p:cTn id="85" fill="hold">
                            <p:stCondLst>
                              <p:cond delay="0"/>
                            </p:stCondLst>
                            <p:childTnLst>
                              <p:par>
                                <p:cTn id="86" presetID="16" presetClass="entr" presetSubtype="21" fill="hold" grpId="0" nodeType="click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barn(inVertical)">
                                      <p:cBhvr>
                                        <p:cTn id="88" dur="500"/>
                                        <p:tgtEl>
                                          <p:spTgt spid="35"/>
                                        </p:tgtEl>
                                      </p:cBhvr>
                                    </p:animEffect>
                                  </p:childTnLst>
                                </p:cTn>
                              </p:par>
                            </p:childTnLst>
                          </p:cTn>
                        </p:par>
                      </p:childTnLst>
                    </p:cTn>
                  </p:par>
                  <p:par>
                    <p:cTn id="89" fill="hold">
                      <p:stCondLst>
                        <p:cond delay="indefinite"/>
                      </p:stCondLst>
                      <p:childTnLst>
                        <p:par>
                          <p:cTn id="90" fill="hold">
                            <p:stCondLst>
                              <p:cond delay="0"/>
                            </p:stCondLst>
                            <p:childTnLst>
                              <p:par>
                                <p:cTn id="91" presetID="16" presetClass="entr" presetSubtype="21" fill="hold" grpId="0" nodeType="click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barn(inVertical)">
                                      <p:cBhvr>
                                        <p:cTn id="93" dur="500"/>
                                        <p:tgtEl>
                                          <p:spTgt spid="36"/>
                                        </p:tgtEl>
                                      </p:cBhvr>
                                    </p:animEffect>
                                  </p:childTnLst>
                                </p:cTn>
                              </p:par>
                            </p:childTnLst>
                          </p:cTn>
                        </p:par>
                      </p:childTnLst>
                    </p:cTn>
                  </p:par>
                  <p:par>
                    <p:cTn id="94" fill="hold">
                      <p:stCondLst>
                        <p:cond delay="indefinite"/>
                      </p:stCondLst>
                      <p:childTnLst>
                        <p:par>
                          <p:cTn id="95" fill="hold">
                            <p:stCondLst>
                              <p:cond delay="0"/>
                            </p:stCondLst>
                            <p:childTnLst>
                              <p:par>
                                <p:cTn id="96" presetID="22" presetClass="entr" presetSubtype="4" fill="hold" grpId="0" nodeType="clickEffect">
                                  <p:stCondLst>
                                    <p:cond delay="0"/>
                                  </p:stCondLst>
                                  <p:childTnLst>
                                    <p:set>
                                      <p:cBhvr>
                                        <p:cTn id="97" dur="1" fill="hold">
                                          <p:stCondLst>
                                            <p:cond delay="0"/>
                                          </p:stCondLst>
                                        </p:cTn>
                                        <p:tgtEl>
                                          <p:spTgt spid="11"/>
                                        </p:tgtEl>
                                        <p:attrNameLst>
                                          <p:attrName>style.visibility</p:attrName>
                                        </p:attrNameLst>
                                      </p:cBhvr>
                                      <p:to>
                                        <p:strVal val="visible"/>
                                      </p:to>
                                    </p:set>
                                    <p:animEffect transition="in" filter="wipe(down)">
                                      <p:cBhvr>
                                        <p:cTn id="98" dur="500"/>
                                        <p:tgtEl>
                                          <p:spTgt spid="11"/>
                                        </p:tgtEl>
                                      </p:cBhvr>
                                    </p:animEffect>
                                  </p:childTnLst>
                                </p:cTn>
                              </p:par>
                              <p:par>
                                <p:cTn id="99" presetID="22" presetClass="entr" presetSubtype="4" fill="hold" nodeType="withEffect">
                                  <p:stCondLst>
                                    <p:cond delay="0"/>
                                  </p:stCondLst>
                                  <p:childTnLst>
                                    <p:set>
                                      <p:cBhvr>
                                        <p:cTn id="100" dur="1" fill="hold">
                                          <p:stCondLst>
                                            <p:cond delay="0"/>
                                          </p:stCondLst>
                                        </p:cTn>
                                        <p:tgtEl>
                                          <p:spTgt spid="50"/>
                                        </p:tgtEl>
                                        <p:attrNameLst>
                                          <p:attrName>style.visibility</p:attrName>
                                        </p:attrNameLst>
                                      </p:cBhvr>
                                      <p:to>
                                        <p:strVal val="visible"/>
                                      </p:to>
                                    </p:set>
                                    <p:animEffect transition="in" filter="wipe(down)">
                                      <p:cBhvr>
                                        <p:cTn id="101" dur="500"/>
                                        <p:tgtEl>
                                          <p:spTgt spid="50"/>
                                        </p:tgtEl>
                                      </p:cBhvr>
                                    </p:animEffect>
                                  </p:childTnLst>
                                </p:cTn>
                              </p:par>
                              <p:par>
                                <p:cTn id="102" presetID="22" presetClass="entr" presetSubtype="4" fill="hold" grpId="0" nodeType="withEffect">
                                  <p:stCondLst>
                                    <p:cond delay="0"/>
                                  </p:stCondLst>
                                  <p:childTnLst>
                                    <p:set>
                                      <p:cBhvr>
                                        <p:cTn id="103" dur="1" fill="hold">
                                          <p:stCondLst>
                                            <p:cond delay="0"/>
                                          </p:stCondLst>
                                        </p:cTn>
                                        <p:tgtEl>
                                          <p:spTgt spid="49"/>
                                        </p:tgtEl>
                                        <p:attrNameLst>
                                          <p:attrName>style.visibility</p:attrName>
                                        </p:attrNameLst>
                                      </p:cBhvr>
                                      <p:to>
                                        <p:strVal val="visible"/>
                                      </p:to>
                                    </p:set>
                                    <p:animEffect transition="in" filter="wipe(down)">
                                      <p:cBhvr>
                                        <p:cTn id="104" dur="500"/>
                                        <p:tgtEl>
                                          <p:spTgt spid="49"/>
                                        </p:tgtEl>
                                      </p:cBhvr>
                                    </p:animEffect>
                                  </p:childTnLst>
                                </p:cTn>
                              </p:par>
                            </p:childTnLst>
                          </p:cTn>
                        </p:par>
                      </p:childTnLst>
                    </p:cTn>
                  </p:par>
                  <p:par>
                    <p:cTn id="105" fill="hold">
                      <p:stCondLst>
                        <p:cond delay="indefinite"/>
                      </p:stCondLst>
                      <p:childTnLst>
                        <p:par>
                          <p:cTn id="106" fill="hold">
                            <p:stCondLst>
                              <p:cond delay="0"/>
                            </p:stCondLst>
                            <p:childTnLst>
                              <p:par>
                                <p:cTn id="107" presetID="16" presetClass="entr" presetSubtype="21" fill="hold" grpId="0" nodeType="clickEffect">
                                  <p:stCondLst>
                                    <p:cond delay="0"/>
                                  </p:stCondLst>
                                  <p:childTnLst>
                                    <p:set>
                                      <p:cBhvr>
                                        <p:cTn id="108" dur="1" fill="hold">
                                          <p:stCondLst>
                                            <p:cond delay="0"/>
                                          </p:stCondLst>
                                        </p:cTn>
                                        <p:tgtEl>
                                          <p:spTgt spid="28"/>
                                        </p:tgtEl>
                                        <p:attrNameLst>
                                          <p:attrName>style.visibility</p:attrName>
                                        </p:attrNameLst>
                                      </p:cBhvr>
                                      <p:to>
                                        <p:strVal val="visible"/>
                                      </p:to>
                                    </p:set>
                                    <p:animEffect transition="in" filter="barn(inVertical)">
                                      <p:cBhvr>
                                        <p:cTn id="109" dur="500"/>
                                        <p:tgtEl>
                                          <p:spTgt spid="28"/>
                                        </p:tgtEl>
                                      </p:cBhvr>
                                    </p:animEffect>
                                  </p:childTnLst>
                                </p:cTn>
                              </p:par>
                              <p:par>
                                <p:cTn id="110" presetID="16" presetClass="entr" presetSubtype="21" fill="hold" grpId="0" nodeType="withEffect">
                                  <p:stCondLst>
                                    <p:cond delay="0"/>
                                  </p:stCondLst>
                                  <p:childTnLst>
                                    <p:set>
                                      <p:cBhvr>
                                        <p:cTn id="111" dur="1" fill="hold">
                                          <p:stCondLst>
                                            <p:cond delay="0"/>
                                          </p:stCondLst>
                                        </p:cTn>
                                        <p:tgtEl>
                                          <p:spTgt spid="27"/>
                                        </p:tgtEl>
                                        <p:attrNameLst>
                                          <p:attrName>style.visibility</p:attrName>
                                        </p:attrNameLst>
                                      </p:cBhvr>
                                      <p:to>
                                        <p:strVal val="visible"/>
                                      </p:to>
                                    </p:set>
                                    <p:animEffect transition="in" filter="barn(inVertical)">
                                      <p:cBhvr>
                                        <p:cTn id="11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8" grpId="0" animBg="1"/>
      <p:bldP spid="20" grpId="0" animBg="1"/>
      <p:bldP spid="21" grpId="0"/>
      <p:bldP spid="22" grpId="0" animBg="1"/>
      <p:bldP spid="23" grpId="0" animBg="1"/>
      <p:bldP spid="24" grpId="0" animBg="1"/>
      <p:bldP spid="25" grpId="0" animBg="1"/>
      <p:bldP spid="26" grpId="0" animBg="1"/>
      <p:bldP spid="29" grpId="0"/>
      <p:bldP spid="30" grpId="0"/>
      <p:bldP spid="31" grpId="0"/>
      <p:bldP spid="32" grpId="0" animBg="1"/>
      <p:bldP spid="33" grpId="0" animBg="1"/>
      <p:bldP spid="34" grpId="0" animBg="1"/>
      <p:bldP spid="35" grpId="0" animBg="1"/>
      <p:bldP spid="36" grpId="0" animBg="1"/>
      <p:bldP spid="27" grpId="0" animBg="1"/>
      <p:bldP spid="28" grpId="0" animBg="1"/>
      <p:bldP spid="49" grpId="0" animBg="1"/>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1"/>
            <a:ext cx="9144000" cy="792574"/>
            <a:chOff x="0" y="1"/>
            <a:chExt cx="9144000" cy="792574"/>
          </a:xfrm>
        </p:grpSpPr>
        <p:sp>
          <p:nvSpPr>
            <p:cNvPr id="5" name="Rectangle 4"/>
            <p:cNvSpPr/>
            <p:nvPr/>
          </p:nvSpPr>
          <p:spPr>
            <a:xfrm>
              <a:off x="0" y="42002"/>
              <a:ext cx="9144000" cy="750573"/>
            </a:xfrm>
            <a:prstGeom prst="rect">
              <a:avLst/>
            </a:prstGeom>
            <a:solidFill>
              <a:srgbClr val="00B0F0"/>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6" name="Subtitle 4"/>
            <p:cNvSpPr txBox="1">
              <a:spLocks/>
            </p:cNvSpPr>
            <p:nvPr/>
          </p:nvSpPr>
          <p:spPr>
            <a:xfrm>
              <a:off x="6248400" y="1"/>
              <a:ext cx="2817223" cy="547522"/>
            </a:xfrm>
            <a:prstGeom prst="rect">
              <a:avLst/>
            </a:prstGeom>
          </p:spPr>
          <p:txBody>
            <a:bodyPr>
              <a:no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ctr"/>
              <a:r>
                <a:rPr lang="en-US" sz="1600" kern="0" dirty="0">
                  <a:solidFill>
                    <a:srgbClr val="002060"/>
                  </a:solidFill>
                  <a:latin typeface="Berlin Sans FB Demi" panose="020E0802020502020306" pitchFamily="34" charset="0"/>
                </a:rPr>
                <a:t>Ministry of higher Education                                     and Scientific Research</a:t>
              </a:r>
            </a:p>
          </p:txBody>
        </p:sp>
        <p:sp>
          <p:nvSpPr>
            <p:cNvPr id="7" name="Subtitle 4"/>
            <p:cNvSpPr txBox="1">
              <a:spLocks/>
            </p:cNvSpPr>
            <p:nvPr/>
          </p:nvSpPr>
          <p:spPr>
            <a:xfrm>
              <a:off x="16932" y="76200"/>
              <a:ext cx="3259667" cy="52646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2400" kern="1200" cap="all" spc="200" baseline="0">
                  <a:solidFill>
                    <a:schemeClr val="tx2"/>
                  </a:solidFill>
                  <a:latin typeface="+mj-lt"/>
                  <a:ea typeface="+mn-ea"/>
                  <a:cs typeface="+mn-cs"/>
                </a:defRPr>
              </a:lvl1pPr>
              <a:lvl2pPr marL="4572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9pPr>
            </a:lstStyle>
            <a:p>
              <a:pPr algn="ctr">
                <a:lnSpc>
                  <a:spcPct val="100000"/>
                </a:lnSpc>
              </a:pPr>
              <a:r>
                <a:rPr lang="en-US" sz="1200" dirty="0">
                  <a:solidFill>
                    <a:srgbClr val="002060"/>
                  </a:solidFill>
                  <a:latin typeface="Berlin Sans FB Demi" panose="020E0802020502020306" pitchFamily="34" charset="0"/>
                </a:rPr>
                <a:t>University of </a:t>
              </a:r>
              <a:r>
                <a:rPr lang="en-US" sz="1200" dirty="0" err="1">
                  <a:solidFill>
                    <a:srgbClr val="002060"/>
                  </a:solidFill>
                  <a:latin typeface="Berlin Sans FB Demi" panose="020E0802020502020306" pitchFamily="34" charset="0"/>
                </a:rPr>
                <a:t>Basrah</a:t>
              </a:r>
              <a:r>
                <a:rPr lang="en-US" sz="1200" dirty="0">
                  <a:solidFill>
                    <a:srgbClr val="002060"/>
                  </a:solidFill>
                  <a:latin typeface="Berlin Sans FB Demi" panose="020E0802020502020306" pitchFamily="34" charset="0"/>
                </a:rPr>
                <a:t>                Al-</a:t>
              </a:r>
              <a:r>
                <a:rPr lang="en-US" sz="1200" dirty="0" err="1">
                  <a:solidFill>
                    <a:srgbClr val="002060"/>
                  </a:solidFill>
                  <a:latin typeface="Berlin Sans FB Demi" panose="020E0802020502020306" pitchFamily="34" charset="0"/>
                </a:rPr>
                <a:t>zahraa</a:t>
              </a:r>
              <a:r>
                <a:rPr lang="en-US" sz="1200" dirty="0">
                  <a:solidFill>
                    <a:srgbClr val="002060"/>
                  </a:solidFill>
                  <a:latin typeface="Berlin Sans FB Demi" panose="020E0802020502020306" pitchFamily="34" charset="0"/>
                </a:rPr>
                <a:t> medical college</a:t>
              </a:r>
            </a:p>
          </p:txBody>
        </p:sp>
        <p:pic>
          <p:nvPicPr>
            <p:cNvPr id="8" name="Picture 7"/>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14375" b="93047" l="0" r="100000"/>
                      </a14:imgEffect>
                    </a14:imgLayer>
                  </a14:imgProps>
                </a:ext>
                <a:ext uri="{28A0092B-C50C-407E-A947-70E740481C1C}">
                  <a14:useLocalDpi xmlns:a14="http://schemas.microsoft.com/office/drawing/2010/main" val="0"/>
                </a:ext>
              </a:extLst>
            </a:blip>
            <a:srcRect t="13863" b="16439"/>
            <a:stretch/>
          </p:blipFill>
          <p:spPr>
            <a:xfrm>
              <a:off x="4114800" y="1"/>
              <a:ext cx="761999" cy="685800"/>
            </a:xfrm>
            <a:prstGeom prst="rect">
              <a:avLst/>
            </a:prstGeom>
          </p:spPr>
        </p:pic>
      </p:grpSp>
      <p:sp>
        <p:nvSpPr>
          <p:cNvPr id="9" name="عنوان 1">
            <a:extLst>
              <a:ext uri="{FF2B5EF4-FFF2-40B4-BE49-F238E27FC236}">
                <a16:creationId xmlns:a16="http://schemas.microsoft.com/office/drawing/2014/main" id="{B83DE116-7293-F743-BA0C-CCA924DA3DC0}"/>
              </a:ext>
            </a:extLst>
          </p:cNvPr>
          <p:cNvSpPr>
            <a:spLocks noGrp="1"/>
          </p:cNvSpPr>
          <p:nvPr>
            <p:ph type="title"/>
          </p:nvPr>
        </p:nvSpPr>
        <p:spPr>
          <a:xfrm>
            <a:off x="762000" y="810607"/>
            <a:ext cx="7061712" cy="778565"/>
          </a:xfrm>
          <a:solidFill>
            <a:schemeClr val="accent1">
              <a:lumMod val="40000"/>
              <a:lumOff val="60000"/>
            </a:schemeClr>
          </a:solidFill>
          <a:ln>
            <a:solidFill>
              <a:srgbClr val="002060"/>
            </a:solidFill>
          </a:ln>
        </p:spPr>
        <p:txBody>
          <a:bodyPr>
            <a:noAutofit/>
          </a:bodyPr>
          <a:lstStyle/>
          <a:p>
            <a:pPr algn="ctr" defTabSz="914400" rtl="0" eaLnBrk="1" latinLnBrk="0" hangingPunct="1">
              <a:spcBef>
                <a:spcPct val="0"/>
              </a:spcBef>
              <a:buNone/>
            </a:pPr>
            <a:r>
              <a:rPr lang="en-AU" sz="3200" b="1" dirty="0"/>
              <a:t>Phases of gastric secretion and their regulation</a:t>
            </a:r>
            <a:endParaRPr lang="ar-IQ" sz="3200" b="1" dirty="0"/>
          </a:p>
        </p:txBody>
      </p:sp>
      <p:sp>
        <p:nvSpPr>
          <p:cNvPr id="12" name="عنصر نائب للمحتوى 2">
            <a:extLst>
              <a:ext uri="{FF2B5EF4-FFF2-40B4-BE49-F238E27FC236}">
                <a16:creationId xmlns:a16="http://schemas.microsoft.com/office/drawing/2014/main" id="{A7CE25EF-131A-744A-9EA0-FFB94555EA09}"/>
              </a:ext>
            </a:extLst>
          </p:cNvPr>
          <p:cNvSpPr>
            <a:spLocks noGrp="1"/>
          </p:cNvSpPr>
          <p:nvPr>
            <p:ph idx="1"/>
          </p:nvPr>
        </p:nvSpPr>
        <p:spPr>
          <a:xfrm>
            <a:off x="457200" y="1683318"/>
            <a:ext cx="8229600" cy="4525963"/>
          </a:xfrm>
          <a:ln>
            <a:solidFill>
              <a:srgbClr val="002060"/>
            </a:solidFill>
          </a:ln>
        </p:spPr>
        <p:txBody>
          <a:bodyPr>
            <a:normAutofit/>
          </a:bodyPr>
          <a:lstStyle/>
          <a:p>
            <a:pPr algn="l" rtl="0"/>
            <a:endParaRPr lang="en-US" sz="2400" dirty="0"/>
          </a:p>
          <a:p>
            <a:pPr marL="0" indent="0" algn="l" rtl="0">
              <a:buNone/>
            </a:pPr>
            <a:endParaRPr lang="en-US" sz="2400" dirty="0"/>
          </a:p>
        </p:txBody>
      </p:sp>
      <p:pic>
        <p:nvPicPr>
          <p:cNvPr id="11" name="Picture 10">
            <a:extLst>
              <a:ext uri="{FF2B5EF4-FFF2-40B4-BE49-F238E27FC236}">
                <a16:creationId xmlns:a16="http://schemas.microsoft.com/office/drawing/2014/main" id="{C697E9C6-370F-AE41-B3CA-024F95D7BCF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94370" y="6019800"/>
            <a:ext cx="866560" cy="762000"/>
          </a:xfrm>
          <a:prstGeom prst="rect">
            <a:avLst/>
          </a:prstGeom>
        </p:spPr>
      </p:pic>
      <p:sp>
        <p:nvSpPr>
          <p:cNvPr id="13" name="Rectangle 12">
            <a:extLst>
              <a:ext uri="{FF2B5EF4-FFF2-40B4-BE49-F238E27FC236}">
                <a16:creationId xmlns:a16="http://schemas.microsoft.com/office/drawing/2014/main" id="{30AADA65-45C9-3246-BC9B-3A543F9F1F4D}"/>
              </a:ext>
            </a:extLst>
          </p:cNvPr>
          <p:cNvSpPr/>
          <p:nvPr/>
        </p:nvSpPr>
        <p:spPr>
          <a:xfrm>
            <a:off x="8001000" y="871186"/>
            <a:ext cx="914400" cy="652814"/>
          </a:xfrm>
          <a:prstGeom prst="rect">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C00000"/>
                </a:solidFill>
              </a:rPr>
              <a:t>LO-4</a:t>
            </a:r>
          </a:p>
        </p:txBody>
      </p:sp>
      <p:sp>
        <p:nvSpPr>
          <p:cNvPr id="14" name="Title 1"/>
          <p:cNvSpPr txBox="1">
            <a:spLocks/>
          </p:cNvSpPr>
          <p:nvPr/>
        </p:nvSpPr>
        <p:spPr>
          <a:xfrm>
            <a:off x="533400" y="6362000"/>
            <a:ext cx="6305549" cy="443385"/>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sz="1400" dirty="0"/>
              <a:t>Guyton and Hall physiology text book 2016</a:t>
            </a:r>
          </a:p>
        </p:txBody>
      </p:sp>
      <p:pic>
        <p:nvPicPr>
          <p:cNvPr id="15" name="Picture 2"/>
          <p:cNvPicPr>
            <a:picLocks noChangeAspect="1" noChangeArrowheads="1"/>
          </p:cNvPicPr>
          <p:nvPr/>
        </p:nvPicPr>
        <p:blipFill rotWithShape="1">
          <a:blip r:embed="rId6">
            <a:extLst>
              <a:ext uri="{28A0092B-C50C-407E-A947-70E740481C1C}">
                <a14:useLocalDpi xmlns:a14="http://schemas.microsoft.com/office/drawing/2010/main" val="0"/>
              </a:ext>
            </a:extLst>
          </a:blip>
          <a:srcRect l="24268" t="18006" r="40928" b="24523"/>
          <a:stretch/>
        </p:blipFill>
        <p:spPr bwMode="auto">
          <a:xfrm>
            <a:off x="1085402" y="1719687"/>
            <a:ext cx="4629598" cy="4300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5800501" y="1689557"/>
            <a:ext cx="3114899" cy="1434643"/>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a:ln w="18415" cmpd="sng">
                  <a:solidFill>
                    <a:srgbClr val="FFFFFF"/>
                  </a:solidFill>
                  <a:prstDash val="solid"/>
                </a:ln>
                <a:solidFill>
                  <a:srgbClr val="FFFFFF"/>
                </a:solidFill>
                <a:effectLst>
                  <a:outerShdw blurRad="63500" dir="3600000" algn="tl" rotWithShape="0">
                    <a:srgbClr val="000000">
                      <a:alpha val="70000"/>
                    </a:srgbClr>
                  </a:outerShdw>
                </a:effectLst>
              </a:rPr>
              <a:t>Cephalic phase Parasympathetic  system </a:t>
            </a:r>
          </a:p>
          <a:p>
            <a:pPr algn="ctr"/>
            <a:endParaRPr lang="en-US" b="1" dirty="0">
              <a:ln w="18415" cmpd="sng">
                <a:solidFill>
                  <a:srgbClr val="FFFFFF"/>
                </a:solidFill>
                <a:prstDash val="solid"/>
              </a:ln>
              <a:solidFill>
                <a:srgbClr val="FFFF00"/>
              </a:solidFill>
              <a:effectLst>
                <a:outerShdw blurRad="63500" dir="3600000" algn="tl" rotWithShape="0">
                  <a:srgbClr val="000000">
                    <a:alpha val="70000"/>
                  </a:srgbClr>
                </a:outerShdw>
              </a:effectLst>
            </a:endParaRPr>
          </a:p>
          <a:p>
            <a:pPr algn="ctr"/>
            <a:r>
              <a:rPr lang="en-US" b="1" dirty="0" err="1">
                <a:ln w="18415" cmpd="sng">
                  <a:solidFill>
                    <a:srgbClr val="FFFFFF"/>
                  </a:solidFill>
                  <a:prstDash val="solid"/>
                </a:ln>
                <a:solidFill>
                  <a:srgbClr val="FFFF00"/>
                </a:solidFill>
                <a:effectLst>
                  <a:outerShdw blurRad="63500" dir="3600000" algn="tl" rotWithShape="0">
                    <a:srgbClr val="000000">
                      <a:alpha val="70000"/>
                    </a:srgbClr>
                  </a:outerShdw>
                </a:effectLst>
              </a:rPr>
              <a:t>ACh</a:t>
            </a:r>
            <a:endParaRPr lang="en-US" b="1" dirty="0">
              <a:ln w="18415" cmpd="sng">
                <a:solidFill>
                  <a:srgbClr val="FFFFFF"/>
                </a:solidFill>
                <a:prstDash val="solid"/>
              </a:ln>
              <a:solidFill>
                <a:srgbClr val="FFFF00"/>
              </a:solidFill>
              <a:effectLst>
                <a:outerShdw blurRad="63500" dir="3600000" algn="tl" rotWithShape="0">
                  <a:srgbClr val="000000">
                    <a:alpha val="70000"/>
                  </a:srgbClr>
                </a:outerShdw>
              </a:effectLst>
            </a:endParaRPr>
          </a:p>
        </p:txBody>
      </p:sp>
      <p:sp>
        <p:nvSpPr>
          <p:cNvPr id="3" name="Rectangle 2"/>
          <p:cNvSpPr/>
          <p:nvPr/>
        </p:nvSpPr>
        <p:spPr>
          <a:xfrm>
            <a:off x="5562600" y="2209800"/>
            <a:ext cx="2286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486400" y="2743200"/>
            <a:ext cx="247202" cy="5561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5486400" y="5257800"/>
            <a:ext cx="247202" cy="76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122765" y="5086350"/>
            <a:ext cx="3048000" cy="11049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a:ln w="18415" cmpd="sng">
                  <a:solidFill>
                    <a:srgbClr val="FFFFFF"/>
                  </a:solidFill>
                  <a:prstDash val="solid"/>
                </a:ln>
                <a:solidFill>
                  <a:srgbClr val="FFFF00"/>
                </a:solidFill>
                <a:effectLst>
                  <a:outerShdw blurRad="63500" dir="3600000" algn="tl" rotWithShape="0">
                    <a:srgbClr val="000000">
                      <a:alpha val="70000"/>
                    </a:srgbClr>
                  </a:outerShdw>
                </a:effectLst>
              </a:rPr>
              <a:t>Intestinal phase</a:t>
            </a:r>
          </a:p>
          <a:p>
            <a:pPr algn="ctr"/>
            <a:r>
              <a:rPr lang="en-US" dirty="0" err="1">
                <a:ln w="18415" cmpd="sng">
                  <a:solidFill>
                    <a:srgbClr val="FFFFFF"/>
                  </a:solidFill>
                  <a:prstDash val="solid"/>
                </a:ln>
                <a:solidFill>
                  <a:srgbClr val="FFFFFF"/>
                </a:solidFill>
                <a:effectLst>
                  <a:outerShdw blurRad="63500" dir="3600000" algn="tl" rotWithShape="0">
                    <a:srgbClr val="000000">
                      <a:alpha val="70000"/>
                    </a:srgbClr>
                  </a:outerShdw>
                </a:effectLst>
              </a:rPr>
              <a:t>Chyme</a:t>
            </a:r>
            <a:r>
              <a:rPr lang="en-US" dirty="0">
                <a:ln w="18415" cmpd="sng">
                  <a:solidFill>
                    <a:srgbClr val="FFFFFF"/>
                  </a:solidFill>
                  <a:prstDash val="solid"/>
                </a:ln>
                <a:solidFill>
                  <a:srgbClr val="FFFFFF"/>
                </a:solidFill>
                <a:effectLst>
                  <a:outerShdw blurRad="63500" dir="3600000" algn="tl" rotWithShape="0">
                    <a:srgbClr val="000000">
                      <a:alpha val="70000"/>
                    </a:srgbClr>
                  </a:outerShdw>
                </a:effectLst>
              </a:rPr>
              <a:t>           cholecystokinin </a:t>
            </a:r>
          </a:p>
          <a:p>
            <a:pPr algn="ctr"/>
            <a:r>
              <a:rPr lang="en-US" dirty="0">
                <a:ln w="18415" cmpd="sng">
                  <a:solidFill>
                    <a:srgbClr val="FFFFFF"/>
                  </a:solidFill>
                  <a:prstDash val="solid"/>
                </a:ln>
                <a:solidFill>
                  <a:srgbClr val="FFFFFF"/>
                </a:solidFill>
                <a:effectLst>
                  <a:outerShdw blurRad="63500" dir="3600000" algn="tl" rotWithShape="0">
                    <a:srgbClr val="000000">
                      <a:alpha val="70000"/>
                    </a:srgbClr>
                  </a:outerShdw>
                </a:effectLst>
              </a:rPr>
              <a:t>&amp;GIPP            reduce  acid secretion  </a:t>
            </a:r>
          </a:p>
        </p:txBody>
      </p:sp>
      <p:sp>
        <p:nvSpPr>
          <p:cNvPr id="20" name="Rectangle 19"/>
          <p:cNvSpPr/>
          <p:nvPr/>
        </p:nvSpPr>
        <p:spPr>
          <a:xfrm>
            <a:off x="5800501" y="3352800"/>
            <a:ext cx="3114899" cy="283845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a:ln w="18415" cmpd="sng">
                  <a:solidFill>
                    <a:srgbClr val="FFFFFF"/>
                  </a:solidFill>
                  <a:prstDash val="solid"/>
                </a:ln>
                <a:solidFill>
                  <a:srgbClr val="FFFF00"/>
                </a:solidFill>
                <a:effectLst>
                  <a:outerShdw blurRad="63500" dir="3600000" algn="tl" rotWithShape="0">
                    <a:srgbClr val="000000">
                      <a:alpha val="70000"/>
                    </a:srgbClr>
                  </a:outerShdw>
                </a:effectLst>
              </a:rPr>
              <a:t>Gastric phase</a:t>
            </a:r>
          </a:p>
          <a:p>
            <a:pPr algn="ctr"/>
            <a:r>
              <a:rPr lang="en-US" b="1" dirty="0">
                <a:ln w="18415" cmpd="sng">
                  <a:solidFill>
                    <a:srgbClr val="FFFFFF"/>
                  </a:solidFill>
                  <a:prstDash val="solid"/>
                </a:ln>
                <a:solidFill>
                  <a:srgbClr val="FFFF00"/>
                </a:solidFill>
                <a:effectLst>
                  <a:outerShdw blurRad="63500" dir="3600000" algn="tl" rotWithShape="0">
                    <a:srgbClr val="000000">
                      <a:alpha val="70000"/>
                    </a:srgbClr>
                  </a:outerShdw>
                </a:effectLst>
              </a:rPr>
              <a:t>Ach </a:t>
            </a:r>
            <a:r>
              <a:rPr lang="en-US" dirty="0">
                <a:ln w="18415" cmpd="sng">
                  <a:solidFill>
                    <a:srgbClr val="FFFFFF"/>
                  </a:solidFill>
                  <a:prstDash val="solid"/>
                </a:ln>
                <a:solidFill>
                  <a:srgbClr val="FFFFFF"/>
                </a:solidFill>
                <a:effectLst>
                  <a:outerShdw blurRad="63500" dir="3600000" algn="tl" rotWithShape="0">
                    <a:srgbClr val="000000">
                      <a:alpha val="70000"/>
                    </a:srgbClr>
                  </a:outerShdw>
                </a:effectLst>
              </a:rPr>
              <a:t>&amp;   PH</a:t>
            </a:r>
          </a:p>
          <a:p>
            <a:pPr algn="ctr"/>
            <a:r>
              <a:rPr lang="en-GB" b="1" dirty="0"/>
              <a:t>The rise in pH</a:t>
            </a:r>
            <a:r>
              <a:rPr lang="en-GB" dirty="0"/>
              <a:t> </a:t>
            </a:r>
            <a:r>
              <a:rPr lang="en-GB" b="1" dirty="0"/>
              <a:t>disinhibits gastrin secretion.  Acid and enzymes then act on proteins to produce </a:t>
            </a:r>
            <a:r>
              <a:rPr lang="en-GB" b="1" dirty="0">
                <a:solidFill>
                  <a:srgbClr val="FFFF00"/>
                </a:solidFill>
              </a:rPr>
              <a:t>peptides</a:t>
            </a:r>
            <a:r>
              <a:rPr lang="en-GB" b="1" dirty="0"/>
              <a:t> which further stimulate gastrin release as the pH falls and that </a:t>
            </a:r>
            <a:r>
              <a:rPr lang="en-GB" b="1" dirty="0" err="1"/>
              <a:t>disinhibition</a:t>
            </a:r>
            <a:r>
              <a:rPr lang="en-GB" b="1" dirty="0"/>
              <a:t> is removed</a:t>
            </a:r>
            <a:endParaRPr lang="en-US" b="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algn="ct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0" name="Right Arrow 9"/>
          <p:cNvSpPr/>
          <p:nvPr/>
        </p:nvSpPr>
        <p:spPr>
          <a:xfrm rot="5400000">
            <a:off x="7172688" y="2444094"/>
            <a:ext cx="342899" cy="179112"/>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ight Arrow 20"/>
          <p:cNvSpPr/>
          <p:nvPr/>
        </p:nvSpPr>
        <p:spPr>
          <a:xfrm rot="16200000">
            <a:off x="7341398" y="3759998"/>
            <a:ext cx="277522" cy="127282"/>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ight Arrow 22"/>
          <p:cNvSpPr/>
          <p:nvPr/>
        </p:nvSpPr>
        <p:spPr>
          <a:xfrm>
            <a:off x="1085402" y="5469118"/>
            <a:ext cx="457200" cy="152400"/>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ight Arrow 23"/>
          <p:cNvSpPr/>
          <p:nvPr/>
        </p:nvSpPr>
        <p:spPr>
          <a:xfrm>
            <a:off x="1147144" y="5683577"/>
            <a:ext cx="457200" cy="152400"/>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03893102"/>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1000"/>
                                        <p:tgtEl>
                                          <p:spTgt spid="20"/>
                                        </p:tgtEl>
                                      </p:cBhvr>
                                    </p:animEffect>
                                    <p:anim calcmode="lin" valueType="num">
                                      <p:cBhvr>
                                        <p:cTn id="20" dur="1000" fill="hold"/>
                                        <p:tgtEl>
                                          <p:spTgt spid="20"/>
                                        </p:tgtEl>
                                        <p:attrNameLst>
                                          <p:attrName>ppt_x</p:attrName>
                                        </p:attrNameLst>
                                      </p:cBhvr>
                                      <p:tavLst>
                                        <p:tav tm="0">
                                          <p:val>
                                            <p:strVal val="#ppt_x"/>
                                          </p:val>
                                        </p:tav>
                                        <p:tav tm="100000">
                                          <p:val>
                                            <p:strVal val="#ppt_x"/>
                                          </p:val>
                                        </p:tav>
                                      </p:tavLst>
                                    </p:anim>
                                    <p:anim calcmode="lin" valueType="num">
                                      <p:cBhvr>
                                        <p:cTn id="21" dur="1000" fill="hold"/>
                                        <p:tgtEl>
                                          <p:spTgt spid="20"/>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fade">
                                      <p:cBhvr>
                                        <p:cTn id="24" dur="1000"/>
                                        <p:tgtEl>
                                          <p:spTgt spid="21"/>
                                        </p:tgtEl>
                                      </p:cBhvr>
                                    </p:animEffect>
                                    <p:anim calcmode="lin" valueType="num">
                                      <p:cBhvr>
                                        <p:cTn id="25" dur="1000" fill="hold"/>
                                        <p:tgtEl>
                                          <p:spTgt spid="21"/>
                                        </p:tgtEl>
                                        <p:attrNameLst>
                                          <p:attrName>ppt_x</p:attrName>
                                        </p:attrNameLst>
                                      </p:cBhvr>
                                      <p:tavLst>
                                        <p:tav tm="0">
                                          <p:val>
                                            <p:strVal val="#ppt_x"/>
                                          </p:val>
                                        </p:tav>
                                        <p:tav tm="100000">
                                          <p:val>
                                            <p:strVal val="#ppt_x"/>
                                          </p:val>
                                        </p:tav>
                                      </p:tavLst>
                                    </p:anim>
                                    <p:anim calcmode="lin" valueType="num">
                                      <p:cBhvr>
                                        <p:cTn id="26"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fade">
                                      <p:cBhvr>
                                        <p:cTn id="31" dur="1000"/>
                                        <p:tgtEl>
                                          <p:spTgt spid="19"/>
                                        </p:tgtEl>
                                      </p:cBhvr>
                                    </p:animEffect>
                                    <p:anim calcmode="lin" valueType="num">
                                      <p:cBhvr>
                                        <p:cTn id="32" dur="1000" fill="hold"/>
                                        <p:tgtEl>
                                          <p:spTgt spid="19"/>
                                        </p:tgtEl>
                                        <p:attrNameLst>
                                          <p:attrName>ppt_x</p:attrName>
                                        </p:attrNameLst>
                                      </p:cBhvr>
                                      <p:tavLst>
                                        <p:tav tm="0">
                                          <p:val>
                                            <p:strVal val="#ppt_x"/>
                                          </p:val>
                                        </p:tav>
                                        <p:tav tm="100000">
                                          <p:val>
                                            <p:strVal val="#ppt_x"/>
                                          </p:val>
                                        </p:tav>
                                      </p:tavLst>
                                    </p:anim>
                                    <p:anim calcmode="lin" valueType="num">
                                      <p:cBhvr>
                                        <p:cTn id="33" dur="1000" fill="hold"/>
                                        <p:tgtEl>
                                          <p:spTgt spid="19"/>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fade">
                                      <p:cBhvr>
                                        <p:cTn id="36" dur="1000"/>
                                        <p:tgtEl>
                                          <p:spTgt spid="24"/>
                                        </p:tgtEl>
                                      </p:cBhvr>
                                    </p:animEffect>
                                    <p:anim calcmode="lin" valueType="num">
                                      <p:cBhvr>
                                        <p:cTn id="37" dur="1000" fill="hold"/>
                                        <p:tgtEl>
                                          <p:spTgt spid="24"/>
                                        </p:tgtEl>
                                        <p:attrNameLst>
                                          <p:attrName>ppt_x</p:attrName>
                                        </p:attrNameLst>
                                      </p:cBhvr>
                                      <p:tavLst>
                                        <p:tav tm="0">
                                          <p:val>
                                            <p:strVal val="#ppt_x"/>
                                          </p:val>
                                        </p:tav>
                                        <p:tav tm="100000">
                                          <p:val>
                                            <p:strVal val="#ppt_x"/>
                                          </p:val>
                                        </p:tav>
                                      </p:tavLst>
                                    </p:anim>
                                    <p:anim calcmode="lin" valueType="num">
                                      <p:cBhvr>
                                        <p:cTn id="38" dur="1000" fill="hold"/>
                                        <p:tgtEl>
                                          <p:spTgt spid="24"/>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Effect transition="in" filter="fade">
                                      <p:cBhvr>
                                        <p:cTn id="41" dur="1000"/>
                                        <p:tgtEl>
                                          <p:spTgt spid="23"/>
                                        </p:tgtEl>
                                      </p:cBhvr>
                                    </p:animEffect>
                                    <p:anim calcmode="lin" valueType="num">
                                      <p:cBhvr>
                                        <p:cTn id="42" dur="1000" fill="hold"/>
                                        <p:tgtEl>
                                          <p:spTgt spid="23"/>
                                        </p:tgtEl>
                                        <p:attrNameLst>
                                          <p:attrName>ppt_x</p:attrName>
                                        </p:attrNameLst>
                                      </p:cBhvr>
                                      <p:tavLst>
                                        <p:tav tm="0">
                                          <p:val>
                                            <p:strVal val="#ppt_x"/>
                                          </p:val>
                                        </p:tav>
                                        <p:tav tm="100000">
                                          <p:val>
                                            <p:strVal val="#ppt_x"/>
                                          </p:val>
                                        </p:tav>
                                      </p:tavLst>
                                    </p:anim>
                                    <p:anim calcmode="lin" valueType="num">
                                      <p:cBhvr>
                                        <p:cTn id="43"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9" grpId="0" animBg="1"/>
      <p:bldP spid="20" grpId="0" animBg="1"/>
      <p:bldP spid="10" grpId="0" animBg="1"/>
      <p:bldP spid="21" grpId="0" animBg="1"/>
      <p:bldP spid="23" grpId="0" animBg="1"/>
      <p:bldP spid="2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4699</TotalTime>
  <Words>1233</Words>
  <Application>Microsoft Office PowerPoint</Application>
  <PresentationFormat>On-screen Show (4:3)</PresentationFormat>
  <Paragraphs>230</Paragraphs>
  <Slides>18</Slides>
  <Notes>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Arial</vt:lpstr>
      <vt:lpstr>Berlin Sans FB Demi</vt:lpstr>
      <vt:lpstr>Calibri</vt:lpstr>
      <vt:lpstr>Calibri Light</vt:lpstr>
      <vt:lpstr>Times New Roman</vt:lpstr>
      <vt:lpstr>Wingdings</vt:lpstr>
      <vt:lpstr>Office Theme</vt:lpstr>
      <vt:lpstr>PowerPoint Presentation</vt:lpstr>
      <vt:lpstr>PowerPoint Presentation</vt:lpstr>
      <vt:lpstr>Functions of Stomach</vt:lpstr>
      <vt:lpstr>Function of stomach</vt:lpstr>
      <vt:lpstr>Stomach Secretion</vt:lpstr>
      <vt:lpstr>Mechanism Of Acid Secretion </vt:lpstr>
      <vt:lpstr> Alkaline tide </vt:lpstr>
      <vt:lpstr>Control of Gastric Acid Secretion</vt:lpstr>
      <vt:lpstr>Phases of gastric secretion and their regulation</vt:lpstr>
      <vt:lpstr> The ways in which gastric acid secretion may be reduced by drugs</vt:lpstr>
      <vt:lpstr>Stomach Defences </vt:lpstr>
      <vt:lpstr>PowerPoint Presentation</vt:lpstr>
      <vt:lpstr>                Gastric Motility </vt:lpstr>
      <vt:lpstr>Gastric Motility </vt:lpstr>
      <vt:lpstr>Control of Gastric Emptying</vt:lpstr>
      <vt:lpstr>Control of Gastric Emptying</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Infection</dc:title>
  <dc:creator>Jenkins David - Consultant</dc:creator>
  <cp:lastModifiedBy>Nehaya Al-Aubody</cp:lastModifiedBy>
  <cp:revision>153</cp:revision>
  <dcterms:created xsi:type="dcterms:W3CDTF">2019-09-21T19:20:17Z</dcterms:created>
  <dcterms:modified xsi:type="dcterms:W3CDTF">2022-05-22T21:40:06Z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2015-09-28T00:00:00Z</vt:filetime>
  </property>
  <property fmtid="{D5CDD505-2E9C-101B-9397-08002B2CF9AE}" pid="3" name="Creator">
    <vt:lpwstr>Microsoft® PowerPoint® 2010</vt:lpwstr>
  </property>
  <property fmtid="{D5CDD505-2E9C-101B-9397-08002B2CF9AE}" pid="4" name="LastSaved">
    <vt:filetime>2019-09-21T00:00:00Z</vt:filetime>
  </property>
</Properties>
</file>